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14" r:id="rId2"/>
    <p:sldId id="378" r:id="rId3"/>
    <p:sldId id="379" r:id="rId4"/>
    <p:sldId id="315" r:id="rId5"/>
    <p:sldId id="474" r:id="rId6"/>
    <p:sldId id="478" r:id="rId7"/>
    <p:sldId id="316" r:id="rId8"/>
    <p:sldId id="475" r:id="rId9"/>
    <p:sldId id="477" r:id="rId10"/>
    <p:sldId id="469" r:id="rId11"/>
    <p:sldId id="355" r:id="rId12"/>
    <p:sldId id="480" r:id="rId13"/>
    <p:sldId id="479" r:id="rId14"/>
    <p:sldId id="481" r:id="rId15"/>
    <p:sldId id="489" r:id="rId16"/>
    <p:sldId id="336" r:id="rId17"/>
    <p:sldId id="470" r:id="rId18"/>
    <p:sldId id="482" r:id="rId19"/>
    <p:sldId id="483" r:id="rId20"/>
    <p:sldId id="278" r:id="rId21"/>
    <p:sldId id="484" r:id="rId22"/>
    <p:sldId id="485" r:id="rId23"/>
    <p:sldId id="486" r:id="rId24"/>
    <p:sldId id="487" r:id="rId25"/>
    <p:sldId id="488" r:id="rId26"/>
    <p:sldId id="471" r:id="rId27"/>
    <p:sldId id="472" r:id="rId28"/>
    <p:sldId id="27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5361" autoAdjust="0"/>
  </p:normalViewPr>
  <p:slideViewPr>
    <p:cSldViewPr showGuides="1">
      <p:cViewPr varScale="1">
        <p:scale>
          <a:sx n="74" d="100"/>
          <a:sy n="74" d="100"/>
        </p:scale>
        <p:origin x="1027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218A0-FE33-43FD-A317-3F1CF7556E7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07097-A634-441A-AB8C-97966743C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204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281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由于项目基本的定位已经在开头介绍过了，所以在这里就不重复讲解，下面说明一下我们项目需求分析的几个要点。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开放平台：</a:t>
            </a:r>
            <a:r>
              <a:rPr lang="zh-CN" altLang="en-US" sz="1200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开放平台指的是我们开发的项目比起传统的后台管理项目，是由多个学校使用，并且是“注册即用”。这个概念有点像我们使用过的“智慧树”平台，它是像多个学校提供一种信息管理的服务。具体的实用场景例如：对于一个没有自己的实验教学管理系统的学校，但是有实验教学管理的需求，我们的平台就为其提供了一个成本极低的解决方案：也就是说，这个学校不需要花钱去创立一个新的管理系统，而是直接使用我们开发的基于浏览器的平台。</a:t>
            </a:r>
            <a:endParaRPr lang="en-US" altLang="zh-CN" sz="1200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altLang="zh-CN" sz="1200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07097-A634-441A-AB8C-97966743CA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26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379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590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07097-A634-441A-AB8C-97966743CAA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11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100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056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568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7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12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记得换图片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329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因为实验教学管理系统是一个相对传统的后台管理系统，我们认为它要是实现的功能主要还是从课程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实验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报告三个板块的管理，在这个核心的功能上，其他的需求其实并没有那么重要。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07097-A634-441A-AB8C-97966743CA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85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比如</a:t>
            </a:r>
            <a:r>
              <a:rPr lang="en-US" altLang="zh-CN" dirty="0"/>
              <a:t>UI</a:t>
            </a:r>
            <a:r>
              <a:rPr lang="zh-CN" altLang="en-US" dirty="0"/>
              <a:t>设计是我先选择了一个基本的页面风格，通过图片的形式展示出来，我们线下开会商量了具体的布局，最后形成我们初步的</a:t>
            </a:r>
            <a:r>
              <a:rPr lang="en-US" altLang="zh-CN" dirty="0"/>
              <a:t>UI</a:t>
            </a:r>
            <a:r>
              <a:rPr lang="zh-CN" altLang="en-US" dirty="0"/>
              <a:t>设计；然后像数据库的设计是杨淇深同学先画出最早版本的</a:t>
            </a:r>
            <a:r>
              <a:rPr lang="en-US" altLang="zh-CN" dirty="0"/>
              <a:t>ER</a:t>
            </a:r>
            <a:r>
              <a:rPr lang="zh-CN" altLang="en-US" dirty="0"/>
              <a:t>图，然后也是我们两个开会细化</a:t>
            </a:r>
            <a:r>
              <a:rPr lang="en-US" altLang="zh-CN" dirty="0"/>
              <a:t>ER</a:t>
            </a:r>
            <a:r>
              <a:rPr lang="zh-CN" altLang="en-US" dirty="0"/>
              <a:t>图的细节，最后得出最初的数据库设计。所以我们合作的模式是先有方案，再开会商量细节，对原始方案进行一步步的迭代。</a:t>
            </a:r>
            <a:endParaRPr lang="en-US" altLang="zh-CN" dirty="0"/>
          </a:p>
          <a:p>
            <a:r>
              <a:rPr lang="zh-CN" altLang="en-US" sz="1200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例如，在编写代码的部分，杨淇深同学主要负责前端（也就是网站向用户展示的页面部分）；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93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数据库设计迭代过程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07097-A634-441A-AB8C-97966743CA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5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17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我们的项目没有确定的具体的用户，所以很难说像教材里说的一样去找实际的用户进行沟通，确定需求。我们也考虑过发放问卷，但是最后还是觉得问卷能够起到的作用比较小：首先，问卷的发布我们只能通过自己的朋友圈发布，通过朋友圈发布的问卷覆盖的人群非常有限，并且可能混入一些并不是真正需要使用这个系统的人填写问卷，会对问卷结果产生一些干扰；其次，问卷的内容也非常有限，通过简单的几个问题其实也很难真正搞清楚全面详细的需求。所以，我们需求分析的参考一个是老师您发布在</a:t>
            </a:r>
            <a:r>
              <a:rPr lang="en-US" altLang="zh-CN" dirty="0"/>
              <a:t>canvas</a:t>
            </a:r>
            <a:r>
              <a:rPr lang="zh-CN" altLang="en-US" dirty="0"/>
              <a:t>上描述需求的文档，并且当时在确定需求的时候与您进行了简单的沟通，以及结合我们自己个人的经历，带入到使用者的角色进行分析。同时，我们还参考了网上一些相关的项目，最后得出了我们需求的模型，以用例的方式呈现。这个是我们如何做需求分析的一个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F5061-3C59-4CC8-817F-63E1E61B66D8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0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22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51011" y="6328829"/>
            <a:ext cx="360000" cy="36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anchor="ctr" anchorCtr="0"/>
          <a:lstStyle>
            <a:lvl1pPr marL="0" indent="0" algn="ctr">
              <a:defRPr sz="1333" spc="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C7575539-BFBE-477A-BDB6-9CA7B44D81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A7DC0F-136C-4EAA-B5BE-23A92F04D6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240913" y="164638"/>
            <a:ext cx="2743200" cy="365125"/>
          </a:xfrm>
        </p:spPr>
        <p:txBody>
          <a:bodyPr/>
          <a:lstStyle>
            <a:lvl1pPr algn="r">
              <a:defRPr spc="400"/>
            </a:lvl1pPr>
          </a:lstStyle>
          <a:p>
            <a:r>
              <a:rPr lang="zh-CN" altLang="en-US"/>
              <a:t>清华大学美术学院</a:t>
            </a:r>
            <a:endParaRPr lang="id-ID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A28561-4787-4E6D-A58F-5FDEA23FD5F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0200" y="6356352"/>
            <a:ext cx="4114800" cy="365125"/>
          </a:xfrm>
        </p:spPr>
        <p:txBody>
          <a:bodyPr/>
          <a:lstStyle>
            <a:lvl1pPr algn="l">
              <a:defRPr sz="1067" spc="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学术论文毕业答辩模板</a:t>
            </a:r>
            <a:endParaRPr lang="id-ID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19F8550-F5CE-4280-9FA7-F41EB6E6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452670"/>
            <a:ext cx="6398381" cy="418188"/>
          </a:xfrm>
        </p:spPr>
        <p:txBody>
          <a:bodyPr lIns="0" tIns="0" rIns="0" bIns="0" anchor="t" anchorCtr="0">
            <a:noAutofit/>
          </a:bodyPr>
          <a:lstStyle>
            <a:lvl1pPr marL="0" algn="l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667" b="0" kern="1200" spc="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弦形 7">
            <a:extLst>
              <a:ext uri="{FF2B5EF4-FFF2-40B4-BE49-F238E27FC236}">
                <a16:creationId xmlns:a16="http://schemas.microsoft.com/office/drawing/2014/main" id="{62F10FE8-A0EE-43F6-9A25-2C0255FCF9DB}"/>
              </a:ext>
            </a:extLst>
          </p:cNvPr>
          <p:cNvSpPr/>
          <p:nvPr userDrawn="1"/>
        </p:nvSpPr>
        <p:spPr>
          <a:xfrm flipH="1">
            <a:off x="-250448" y="410029"/>
            <a:ext cx="500895" cy="500895"/>
          </a:xfrm>
          <a:prstGeom prst="chord">
            <a:avLst>
              <a:gd name="adj1" fmla="val 5391798"/>
              <a:gd name="adj2" fmla="val 1620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0505339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8CF6C-AF50-41F6-9F17-D1EEFE876BB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732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087615E3-2333-4BE0-B5A1-2F143DA26E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r="4641"/>
          <a:stretch/>
        </p:blipFill>
        <p:spPr>
          <a:xfrm>
            <a:off x="0" y="0"/>
            <a:ext cx="2506133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38DEF0B-FDC4-4FDE-B410-FB9631E444AE}"/>
              </a:ext>
            </a:extLst>
          </p:cNvPr>
          <p:cNvSpPr/>
          <p:nvPr/>
        </p:nvSpPr>
        <p:spPr>
          <a:xfrm>
            <a:off x="2351584" y="2133601"/>
            <a:ext cx="288032" cy="17805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9553166-3132-4531-AC50-114B2C3AFC78}"/>
              </a:ext>
            </a:extLst>
          </p:cNvPr>
          <p:cNvSpPr/>
          <p:nvPr/>
        </p:nvSpPr>
        <p:spPr>
          <a:xfrm>
            <a:off x="9880601" y="3621022"/>
            <a:ext cx="2781300" cy="27813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E8107FA0-0958-4CA0-A023-EC9C535DB6BF}"/>
              </a:ext>
            </a:extLst>
          </p:cNvPr>
          <p:cNvSpPr txBox="1">
            <a:spLocks/>
          </p:cNvSpPr>
          <p:nvPr/>
        </p:nvSpPr>
        <p:spPr bwMode="auto">
          <a:xfrm>
            <a:off x="2574830" y="5861974"/>
            <a:ext cx="2611965" cy="78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Montserrat Light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Montserrat Light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Montserrat Light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Montserrat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Montserrat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Montserrat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Montserrat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Montserrat Light"/>
              </a:defRPr>
            </a:lvl9pPr>
          </a:lstStyle>
          <a:p>
            <a:pPr algn="l" defTabSz="914354">
              <a:lnSpc>
                <a:spcPct val="150000"/>
              </a:lnSpc>
            </a:pPr>
            <a:r>
              <a:rPr lang="zh-CN" altLang="en-US" sz="1333" b="0" dirty="0">
                <a:solidFill>
                  <a:srgbClr val="A1A1A1">
                    <a:lumMod val="75000"/>
                  </a:srgbClr>
                </a:solidFill>
                <a:latin typeface="微软雅黑"/>
                <a:ea typeface="微软雅黑"/>
              </a:rPr>
              <a:t>汇报人：梁厚，杨淇深</a:t>
            </a:r>
            <a:endParaRPr lang="en-US" altLang="zh-CN" sz="1333" b="0" dirty="0">
              <a:solidFill>
                <a:srgbClr val="A1A1A1">
                  <a:lumMod val="75000"/>
                </a:srgbClr>
              </a:solidFill>
              <a:latin typeface="微软雅黑"/>
              <a:ea typeface="微软雅黑"/>
            </a:endParaRPr>
          </a:p>
          <a:p>
            <a:pPr algn="l" defTabSz="914354">
              <a:lnSpc>
                <a:spcPct val="150000"/>
              </a:lnSpc>
            </a:pPr>
            <a:r>
              <a:rPr lang="zh-CN" altLang="en-US" sz="1333" b="0" dirty="0">
                <a:solidFill>
                  <a:srgbClr val="A1A1A1">
                    <a:lumMod val="75000"/>
                  </a:srgbClr>
                </a:solidFill>
                <a:latin typeface="微软雅黑"/>
                <a:ea typeface="微软雅黑"/>
              </a:rPr>
              <a:t>专   业：软件工程</a:t>
            </a:r>
            <a:endParaRPr lang="en-AU" altLang="zh-CN" sz="1333" b="0" dirty="0">
              <a:solidFill>
                <a:srgbClr val="A1A1A1">
                  <a:lumMod val="7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EE07644-56B8-478E-BFD1-4961B547FAA9}"/>
              </a:ext>
            </a:extLst>
          </p:cNvPr>
          <p:cNvSpPr/>
          <p:nvPr/>
        </p:nvSpPr>
        <p:spPr>
          <a:xfrm>
            <a:off x="2735627" y="2660915"/>
            <a:ext cx="5519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12760"/>
            <a:r>
              <a:rPr lang="zh-CN" altLang="en-US" sz="4800" spc="400" dirty="0">
                <a:solidFill>
                  <a:srgbClr val="A1A1A1">
                    <a:lumMod val="50000"/>
                  </a:srgbClr>
                </a:solidFill>
                <a:latin typeface="微软雅黑 Light"/>
                <a:ea typeface="微软雅黑 Light"/>
              </a:rPr>
              <a:t>实验教学管理系统</a:t>
            </a:r>
            <a:endParaRPr lang="en-US" altLang="zh-CN" sz="4800" spc="400" dirty="0">
              <a:solidFill>
                <a:srgbClr val="A1A1A1">
                  <a:lumMod val="50000"/>
                </a:srgbClr>
              </a:solidFill>
              <a:latin typeface="微软雅黑 Light"/>
              <a:ea typeface="微软雅黑 Light"/>
            </a:endParaRPr>
          </a:p>
        </p:txBody>
      </p:sp>
      <p:sp>
        <p:nvSpPr>
          <p:cNvPr id="22" name="Freeform 32">
            <a:extLst>
              <a:ext uri="{FF2B5EF4-FFF2-40B4-BE49-F238E27FC236}">
                <a16:creationId xmlns:a16="http://schemas.microsoft.com/office/drawing/2014/main" id="{7E750544-6FF0-4B49-9ABB-935F505937E8}"/>
              </a:ext>
            </a:extLst>
          </p:cNvPr>
          <p:cNvSpPr>
            <a:spLocks noEditPoints="1"/>
          </p:cNvSpPr>
          <p:nvPr/>
        </p:nvSpPr>
        <p:spPr bwMode="auto">
          <a:xfrm>
            <a:off x="11376587" y="260648"/>
            <a:ext cx="558933" cy="558933"/>
          </a:xfrm>
          <a:custGeom>
            <a:avLst/>
            <a:gdLst>
              <a:gd name="T0" fmla="*/ 579540 w 5077"/>
              <a:gd name="T1" fmla="*/ 690677 h 5072"/>
              <a:gd name="T2" fmla="*/ 868026 w 5077"/>
              <a:gd name="T3" fmla="*/ 757461 h 5072"/>
              <a:gd name="T4" fmla="*/ 613782 w 5077"/>
              <a:gd name="T5" fmla="*/ 1439290 h 5072"/>
              <a:gd name="T6" fmla="*/ 442574 w 5077"/>
              <a:gd name="T7" fmla="*/ 1390772 h 5072"/>
              <a:gd name="T8" fmla="*/ 291054 w 5077"/>
              <a:gd name="T9" fmla="*/ 1304009 h 5072"/>
              <a:gd name="T10" fmla="*/ 165501 w 5077"/>
              <a:gd name="T11" fmla="*/ 1184139 h 5072"/>
              <a:gd name="T12" fmla="*/ 71622 w 5077"/>
              <a:gd name="T13" fmla="*/ 1037442 h 5072"/>
              <a:gd name="T14" fmla="*/ 14553 w 5077"/>
              <a:gd name="T15" fmla="*/ 869625 h 5072"/>
              <a:gd name="T16" fmla="*/ 856 w 5077"/>
              <a:gd name="T17" fmla="*/ 686681 h 5072"/>
              <a:gd name="T18" fmla="*/ 32530 w 5077"/>
              <a:gd name="T19" fmla="*/ 508589 h 5072"/>
              <a:gd name="T20" fmla="*/ 105008 w 5077"/>
              <a:gd name="T21" fmla="*/ 348478 h 5072"/>
              <a:gd name="T22" fmla="*/ 212298 w 5077"/>
              <a:gd name="T23" fmla="*/ 212055 h 5072"/>
              <a:gd name="T24" fmla="*/ 348694 w 5077"/>
              <a:gd name="T25" fmla="*/ 105029 h 5072"/>
              <a:gd name="T26" fmla="*/ 509059 w 5077"/>
              <a:gd name="T27" fmla="*/ 32536 h 5072"/>
              <a:gd name="T28" fmla="*/ 687116 w 5077"/>
              <a:gd name="T29" fmla="*/ 856 h 5072"/>
              <a:gd name="T30" fmla="*/ 870309 w 5077"/>
              <a:gd name="T31" fmla="*/ 14556 h 5072"/>
              <a:gd name="T32" fmla="*/ 1038379 w 5077"/>
              <a:gd name="T33" fmla="*/ 71636 h 5072"/>
              <a:gd name="T34" fmla="*/ 1184762 w 5077"/>
              <a:gd name="T35" fmla="*/ 165249 h 5072"/>
              <a:gd name="T36" fmla="*/ 1304608 w 5077"/>
              <a:gd name="T37" fmla="*/ 290826 h 5072"/>
              <a:gd name="T38" fmla="*/ 1391639 w 5077"/>
              <a:gd name="T39" fmla="*/ 442090 h 5072"/>
              <a:gd name="T40" fmla="*/ 1439862 w 5077"/>
              <a:gd name="T41" fmla="*/ 613618 h 5072"/>
              <a:gd name="T42" fmla="*/ 1444713 w 5077"/>
              <a:gd name="T43" fmla="*/ 797988 h 5072"/>
              <a:gd name="T44" fmla="*/ 1404479 w 5077"/>
              <a:gd name="T45" fmla="*/ 972655 h 5072"/>
              <a:gd name="T46" fmla="*/ 1324867 w 5077"/>
              <a:gd name="T47" fmla="*/ 1128486 h 5072"/>
              <a:gd name="T48" fmla="*/ 1211299 w 5077"/>
              <a:gd name="T49" fmla="*/ 1259486 h 5072"/>
              <a:gd name="T50" fmla="*/ 1069482 w 5077"/>
              <a:gd name="T51" fmla="*/ 1360234 h 5072"/>
              <a:gd name="T52" fmla="*/ 905407 w 5077"/>
              <a:gd name="T53" fmla="*/ 1424735 h 5072"/>
              <a:gd name="T54" fmla="*/ 724211 w 5077"/>
              <a:gd name="T55" fmla="*/ 1447567 h 5072"/>
              <a:gd name="T56" fmla="*/ 851762 w 5077"/>
              <a:gd name="T57" fmla="*/ 1343680 h 5072"/>
              <a:gd name="T58" fmla="*/ 998715 w 5077"/>
              <a:gd name="T59" fmla="*/ 1294305 h 5072"/>
              <a:gd name="T60" fmla="*/ 1127122 w 5077"/>
              <a:gd name="T61" fmla="*/ 1212109 h 5072"/>
              <a:gd name="T62" fmla="*/ 1231559 w 5077"/>
              <a:gd name="T63" fmla="*/ 1102229 h 5072"/>
              <a:gd name="T64" fmla="*/ 1307746 w 5077"/>
              <a:gd name="T65" fmla="*/ 970087 h 5072"/>
              <a:gd name="T66" fmla="*/ 1349978 w 5077"/>
              <a:gd name="T67" fmla="*/ 819965 h 5072"/>
              <a:gd name="T68" fmla="*/ 1353973 w 5077"/>
              <a:gd name="T69" fmla="*/ 658997 h 5072"/>
              <a:gd name="T70" fmla="*/ 1319160 w 5077"/>
              <a:gd name="T71" fmla="*/ 506021 h 5072"/>
              <a:gd name="T72" fmla="*/ 1249250 w 5077"/>
              <a:gd name="T73" fmla="*/ 369883 h 5072"/>
              <a:gd name="T74" fmla="*/ 1149949 w 5077"/>
              <a:gd name="T75" fmla="*/ 255151 h 5072"/>
              <a:gd name="T76" fmla="*/ 1026109 w 5077"/>
              <a:gd name="T77" fmla="*/ 167247 h 5072"/>
              <a:gd name="T78" fmla="*/ 882294 w 5077"/>
              <a:gd name="T79" fmla="*/ 111022 h 5072"/>
              <a:gd name="T80" fmla="*/ 724211 w 5077"/>
              <a:gd name="T81" fmla="*/ 91044 h 5072"/>
              <a:gd name="T82" fmla="*/ 565844 w 5077"/>
              <a:gd name="T83" fmla="*/ 111022 h 5072"/>
              <a:gd name="T84" fmla="*/ 422314 w 5077"/>
              <a:gd name="T85" fmla="*/ 167247 h 5072"/>
              <a:gd name="T86" fmla="*/ 298473 w 5077"/>
              <a:gd name="T87" fmla="*/ 255151 h 5072"/>
              <a:gd name="T88" fmla="*/ 199172 w 5077"/>
              <a:gd name="T89" fmla="*/ 369883 h 5072"/>
              <a:gd name="T90" fmla="*/ 129548 w 5077"/>
              <a:gd name="T91" fmla="*/ 506021 h 5072"/>
              <a:gd name="T92" fmla="*/ 94165 w 5077"/>
              <a:gd name="T93" fmla="*/ 658997 h 5072"/>
              <a:gd name="T94" fmla="*/ 98159 w 5077"/>
              <a:gd name="T95" fmla="*/ 819965 h 5072"/>
              <a:gd name="T96" fmla="*/ 140676 w 5077"/>
              <a:gd name="T97" fmla="*/ 970087 h 5072"/>
              <a:gd name="T98" fmla="*/ 216864 w 5077"/>
              <a:gd name="T99" fmla="*/ 1102229 h 5072"/>
              <a:gd name="T100" fmla="*/ 321301 w 5077"/>
              <a:gd name="T101" fmla="*/ 1212109 h 5072"/>
              <a:gd name="T102" fmla="*/ 449707 w 5077"/>
              <a:gd name="T103" fmla="*/ 1294305 h 5072"/>
              <a:gd name="T104" fmla="*/ 596661 w 5077"/>
              <a:gd name="T105" fmla="*/ 1343680 h 5072"/>
              <a:gd name="T106" fmla="*/ 752175 w 5077"/>
              <a:gd name="T107" fmla="*/ 344482 h 5072"/>
              <a:gd name="T108" fmla="*/ 868026 w 5077"/>
              <a:gd name="T109" fmla="*/ 857352 h 507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077" h="5072">
                <a:moveTo>
                  <a:pt x="4093" y="3261"/>
                </a:moveTo>
                <a:lnTo>
                  <a:pt x="2438" y="4216"/>
                </a:lnTo>
                <a:lnTo>
                  <a:pt x="1387" y="3609"/>
                </a:lnTo>
                <a:lnTo>
                  <a:pt x="2838" y="1955"/>
                </a:lnTo>
                <a:lnTo>
                  <a:pt x="2031" y="2420"/>
                </a:lnTo>
                <a:lnTo>
                  <a:pt x="979" y="1813"/>
                </a:lnTo>
                <a:lnTo>
                  <a:pt x="2636" y="858"/>
                </a:lnTo>
                <a:lnTo>
                  <a:pt x="3688" y="1465"/>
                </a:lnTo>
                <a:lnTo>
                  <a:pt x="2242" y="3115"/>
                </a:lnTo>
                <a:lnTo>
                  <a:pt x="3042" y="2654"/>
                </a:lnTo>
                <a:lnTo>
                  <a:pt x="4093" y="3261"/>
                </a:lnTo>
                <a:close/>
                <a:moveTo>
                  <a:pt x="2538" y="5072"/>
                </a:moveTo>
                <a:lnTo>
                  <a:pt x="2408" y="5069"/>
                </a:lnTo>
                <a:lnTo>
                  <a:pt x="2279" y="5059"/>
                </a:lnTo>
                <a:lnTo>
                  <a:pt x="2151" y="5043"/>
                </a:lnTo>
                <a:lnTo>
                  <a:pt x="2027" y="5021"/>
                </a:lnTo>
                <a:lnTo>
                  <a:pt x="1904" y="4992"/>
                </a:lnTo>
                <a:lnTo>
                  <a:pt x="1784" y="4958"/>
                </a:lnTo>
                <a:lnTo>
                  <a:pt x="1665" y="4918"/>
                </a:lnTo>
                <a:lnTo>
                  <a:pt x="1551" y="4873"/>
                </a:lnTo>
                <a:lnTo>
                  <a:pt x="1438" y="4821"/>
                </a:lnTo>
                <a:lnTo>
                  <a:pt x="1329" y="4766"/>
                </a:lnTo>
                <a:lnTo>
                  <a:pt x="1222" y="4704"/>
                </a:lnTo>
                <a:lnTo>
                  <a:pt x="1119" y="4639"/>
                </a:lnTo>
                <a:lnTo>
                  <a:pt x="1020" y="4569"/>
                </a:lnTo>
                <a:lnTo>
                  <a:pt x="924" y="4493"/>
                </a:lnTo>
                <a:lnTo>
                  <a:pt x="832" y="4413"/>
                </a:lnTo>
                <a:lnTo>
                  <a:pt x="744" y="4329"/>
                </a:lnTo>
                <a:lnTo>
                  <a:pt x="659" y="4241"/>
                </a:lnTo>
                <a:lnTo>
                  <a:pt x="580" y="4149"/>
                </a:lnTo>
                <a:lnTo>
                  <a:pt x="504" y="4053"/>
                </a:lnTo>
                <a:lnTo>
                  <a:pt x="434" y="3954"/>
                </a:lnTo>
                <a:lnTo>
                  <a:pt x="368" y="3851"/>
                </a:lnTo>
                <a:lnTo>
                  <a:pt x="307" y="3744"/>
                </a:lnTo>
                <a:lnTo>
                  <a:pt x="251" y="3635"/>
                </a:lnTo>
                <a:lnTo>
                  <a:pt x="200" y="3523"/>
                </a:lnTo>
                <a:lnTo>
                  <a:pt x="154" y="3408"/>
                </a:lnTo>
                <a:lnTo>
                  <a:pt x="114" y="3290"/>
                </a:lnTo>
                <a:lnTo>
                  <a:pt x="80" y="3170"/>
                </a:lnTo>
                <a:lnTo>
                  <a:pt x="51" y="3047"/>
                </a:lnTo>
                <a:lnTo>
                  <a:pt x="29" y="2922"/>
                </a:lnTo>
                <a:lnTo>
                  <a:pt x="13" y="2796"/>
                </a:lnTo>
                <a:lnTo>
                  <a:pt x="3" y="2666"/>
                </a:lnTo>
                <a:lnTo>
                  <a:pt x="0" y="2536"/>
                </a:lnTo>
                <a:lnTo>
                  <a:pt x="3" y="2406"/>
                </a:lnTo>
                <a:lnTo>
                  <a:pt x="13" y="2276"/>
                </a:lnTo>
                <a:lnTo>
                  <a:pt x="29" y="2150"/>
                </a:lnTo>
                <a:lnTo>
                  <a:pt x="51" y="2025"/>
                </a:lnTo>
                <a:lnTo>
                  <a:pt x="80" y="1902"/>
                </a:lnTo>
                <a:lnTo>
                  <a:pt x="114" y="1782"/>
                </a:lnTo>
                <a:lnTo>
                  <a:pt x="154" y="1664"/>
                </a:lnTo>
                <a:lnTo>
                  <a:pt x="200" y="1549"/>
                </a:lnTo>
                <a:lnTo>
                  <a:pt x="251" y="1437"/>
                </a:lnTo>
                <a:lnTo>
                  <a:pt x="307" y="1328"/>
                </a:lnTo>
                <a:lnTo>
                  <a:pt x="368" y="1221"/>
                </a:lnTo>
                <a:lnTo>
                  <a:pt x="434" y="1118"/>
                </a:lnTo>
                <a:lnTo>
                  <a:pt x="504" y="1019"/>
                </a:lnTo>
                <a:lnTo>
                  <a:pt x="580" y="923"/>
                </a:lnTo>
                <a:lnTo>
                  <a:pt x="659" y="831"/>
                </a:lnTo>
                <a:lnTo>
                  <a:pt x="744" y="743"/>
                </a:lnTo>
                <a:lnTo>
                  <a:pt x="832" y="659"/>
                </a:lnTo>
                <a:lnTo>
                  <a:pt x="924" y="579"/>
                </a:lnTo>
                <a:lnTo>
                  <a:pt x="1020" y="503"/>
                </a:lnTo>
                <a:lnTo>
                  <a:pt x="1119" y="433"/>
                </a:lnTo>
                <a:lnTo>
                  <a:pt x="1222" y="368"/>
                </a:lnTo>
                <a:lnTo>
                  <a:pt x="1329" y="306"/>
                </a:lnTo>
                <a:lnTo>
                  <a:pt x="1438" y="251"/>
                </a:lnTo>
                <a:lnTo>
                  <a:pt x="1551" y="199"/>
                </a:lnTo>
                <a:lnTo>
                  <a:pt x="1665" y="154"/>
                </a:lnTo>
                <a:lnTo>
                  <a:pt x="1784" y="114"/>
                </a:lnTo>
                <a:lnTo>
                  <a:pt x="1904" y="80"/>
                </a:lnTo>
                <a:lnTo>
                  <a:pt x="2027" y="51"/>
                </a:lnTo>
                <a:lnTo>
                  <a:pt x="2151" y="29"/>
                </a:lnTo>
                <a:lnTo>
                  <a:pt x="2279" y="13"/>
                </a:lnTo>
                <a:lnTo>
                  <a:pt x="2408" y="3"/>
                </a:lnTo>
                <a:lnTo>
                  <a:pt x="2538" y="0"/>
                </a:lnTo>
                <a:lnTo>
                  <a:pt x="2669" y="3"/>
                </a:lnTo>
                <a:lnTo>
                  <a:pt x="2798" y="13"/>
                </a:lnTo>
                <a:lnTo>
                  <a:pt x="2924" y="29"/>
                </a:lnTo>
                <a:lnTo>
                  <a:pt x="3050" y="51"/>
                </a:lnTo>
                <a:lnTo>
                  <a:pt x="3173" y="80"/>
                </a:lnTo>
                <a:lnTo>
                  <a:pt x="3293" y="114"/>
                </a:lnTo>
                <a:lnTo>
                  <a:pt x="3411" y="154"/>
                </a:lnTo>
                <a:lnTo>
                  <a:pt x="3526" y="199"/>
                </a:lnTo>
                <a:lnTo>
                  <a:pt x="3639" y="251"/>
                </a:lnTo>
                <a:lnTo>
                  <a:pt x="3748" y="306"/>
                </a:lnTo>
                <a:lnTo>
                  <a:pt x="3854" y="368"/>
                </a:lnTo>
                <a:lnTo>
                  <a:pt x="3957" y="433"/>
                </a:lnTo>
                <a:lnTo>
                  <a:pt x="4057" y="503"/>
                </a:lnTo>
                <a:lnTo>
                  <a:pt x="4152" y="579"/>
                </a:lnTo>
                <a:lnTo>
                  <a:pt x="4245" y="659"/>
                </a:lnTo>
                <a:lnTo>
                  <a:pt x="4333" y="743"/>
                </a:lnTo>
                <a:lnTo>
                  <a:pt x="4417" y="831"/>
                </a:lnTo>
                <a:lnTo>
                  <a:pt x="4497" y="923"/>
                </a:lnTo>
                <a:lnTo>
                  <a:pt x="4572" y="1019"/>
                </a:lnTo>
                <a:lnTo>
                  <a:pt x="4643" y="1118"/>
                </a:lnTo>
                <a:lnTo>
                  <a:pt x="4709" y="1221"/>
                </a:lnTo>
                <a:lnTo>
                  <a:pt x="4770" y="1328"/>
                </a:lnTo>
                <a:lnTo>
                  <a:pt x="4826" y="1437"/>
                </a:lnTo>
                <a:lnTo>
                  <a:pt x="4877" y="1549"/>
                </a:lnTo>
                <a:lnTo>
                  <a:pt x="4922" y="1664"/>
                </a:lnTo>
                <a:lnTo>
                  <a:pt x="4962" y="1782"/>
                </a:lnTo>
                <a:lnTo>
                  <a:pt x="4996" y="1902"/>
                </a:lnTo>
                <a:lnTo>
                  <a:pt x="5024" y="2025"/>
                </a:lnTo>
                <a:lnTo>
                  <a:pt x="5046" y="2150"/>
                </a:lnTo>
                <a:lnTo>
                  <a:pt x="5063" y="2276"/>
                </a:lnTo>
                <a:lnTo>
                  <a:pt x="5073" y="2406"/>
                </a:lnTo>
                <a:lnTo>
                  <a:pt x="5077" y="2536"/>
                </a:lnTo>
                <a:lnTo>
                  <a:pt x="5073" y="2666"/>
                </a:lnTo>
                <a:lnTo>
                  <a:pt x="5063" y="2796"/>
                </a:lnTo>
                <a:lnTo>
                  <a:pt x="5046" y="2922"/>
                </a:lnTo>
                <a:lnTo>
                  <a:pt x="5024" y="3047"/>
                </a:lnTo>
                <a:lnTo>
                  <a:pt x="4996" y="3170"/>
                </a:lnTo>
                <a:lnTo>
                  <a:pt x="4962" y="3290"/>
                </a:lnTo>
                <a:lnTo>
                  <a:pt x="4922" y="3408"/>
                </a:lnTo>
                <a:lnTo>
                  <a:pt x="4877" y="3523"/>
                </a:lnTo>
                <a:lnTo>
                  <a:pt x="4826" y="3635"/>
                </a:lnTo>
                <a:lnTo>
                  <a:pt x="4770" y="3744"/>
                </a:lnTo>
                <a:lnTo>
                  <a:pt x="4709" y="3851"/>
                </a:lnTo>
                <a:lnTo>
                  <a:pt x="4643" y="3954"/>
                </a:lnTo>
                <a:lnTo>
                  <a:pt x="4572" y="4053"/>
                </a:lnTo>
                <a:lnTo>
                  <a:pt x="4497" y="4149"/>
                </a:lnTo>
                <a:lnTo>
                  <a:pt x="4417" y="4241"/>
                </a:lnTo>
                <a:lnTo>
                  <a:pt x="4333" y="4329"/>
                </a:lnTo>
                <a:lnTo>
                  <a:pt x="4245" y="4413"/>
                </a:lnTo>
                <a:lnTo>
                  <a:pt x="4152" y="4493"/>
                </a:lnTo>
                <a:lnTo>
                  <a:pt x="4057" y="4569"/>
                </a:lnTo>
                <a:lnTo>
                  <a:pt x="3957" y="4639"/>
                </a:lnTo>
                <a:lnTo>
                  <a:pt x="3854" y="4704"/>
                </a:lnTo>
                <a:lnTo>
                  <a:pt x="3748" y="4766"/>
                </a:lnTo>
                <a:lnTo>
                  <a:pt x="3639" y="4821"/>
                </a:lnTo>
                <a:lnTo>
                  <a:pt x="3526" y="4873"/>
                </a:lnTo>
                <a:lnTo>
                  <a:pt x="3411" y="4918"/>
                </a:lnTo>
                <a:lnTo>
                  <a:pt x="3293" y="4958"/>
                </a:lnTo>
                <a:lnTo>
                  <a:pt x="3173" y="4992"/>
                </a:lnTo>
                <a:lnTo>
                  <a:pt x="3050" y="5021"/>
                </a:lnTo>
                <a:lnTo>
                  <a:pt x="2924" y="5043"/>
                </a:lnTo>
                <a:lnTo>
                  <a:pt x="2798" y="5059"/>
                </a:lnTo>
                <a:lnTo>
                  <a:pt x="2669" y="5069"/>
                </a:lnTo>
                <a:lnTo>
                  <a:pt x="2538" y="5072"/>
                </a:lnTo>
                <a:close/>
                <a:moveTo>
                  <a:pt x="2538" y="4753"/>
                </a:moveTo>
                <a:lnTo>
                  <a:pt x="2652" y="4750"/>
                </a:lnTo>
                <a:lnTo>
                  <a:pt x="2765" y="4742"/>
                </a:lnTo>
                <a:lnTo>
                  <a:pt x="2876" y="4728"/>
                </a:lnTo>
                <a:lnTo>
                  <a:pt x="2985" y="4708"/>
                </a:lnTo>
                <a:lnTo>
                  <a:pt x="3092" y="4683"/>
                </a:lnTo>
                <a:lnTo>
                  <a:pt x="3198" y="4653"/>
                </a:lnTo>
                <a:lnTo>
                  <a:pt x="3301" y="4619"/>
                </a:lnTo>
                <a:lnTo>
                  <a:pt x="3402" y="4579"/>
                </a:lnTo>
                <a:lnTo>
                  <a:pt x="3500" y="4535"/>
                </a:lnTo>
                <a:lnTo>
                  <a:pt x="3596" y="4486"/>
                </a:lnTo>
                <a:lnTo>
                  <a:pt x="3689" y="4433"/>
                </a:lnTo>
                <a:lnTo>
                  <a:pt x="3779" y="4375"/>
                </a:lnTo>
                <a:lnTo>
                  <a:pt x="3866" y="4312"/>
                </a:lnTo>
                <a:lnTo>
                  <a:pt x="3950" y="4247"/>
                </a:lnTo>
                <a:lnTo>
                  <a:pt x="4030" y="4178"/>
                </a:lnTo>
                <a:lnTo>
                  <a:pt x="4107" y="4104"/>
                </a:lnTo>
                <a:lnTo>
                  <a:pt x="4180" y="4027"/>
                </a:lnTo>
                <a:lnTo>
                  <a:pt x="4251" y="3946"/>
                </a:lnTo>
                <a:lnTo>
                  <a:pt x="4316" y="3862"/>
                </a:lnTo>
                <a:lnTo>
                  <a:pt x="4378" y="3776"/>
                </a:lnTo>
                <a:lnTo>
                  <a:pt x="4436" y="3685"/>
                </a:lnTo>
                <a:lnTo>
                  <a:pt x="4489" y="3593"/>
                </a:lnTo>
                <a:lnTo>
                  <a:pt x="4538" y="3497"/>
                </a:lnTo>
                <a:lnTo>
                  <a:pt x="4583" y="3399"/>
                </a:lnTo>
                <a:lnTo>
                  <a:pt x="4623" y="3299"/>
                </a:lnTo>
                <a:lnTo>
                  <a:pt x="4657" y="3195"/>
                </a:lnTo>
                <a:lnTo>
                  <a:pt x="4688" y="3091"/>
                </a:lnTo>
                <a:lnTo>
                  <a:pt x="4712" y="2983"/>
                </a:lnTo>
                <a:lnTo>
                  <a:pt x="4731" y="2873"/>
                </a:lnTo>
                <a:lnTo>
                  <a:pt x="4745" y="2763"/>
                </a:lnTo>
                <a:lnTo>
                  <a:pt x="4754" y="2650"/>
                </a:lnTo>
                <a:lnTo>
                  <a:pt x="4757" y="2536"/>
                </a:lnTo>
                <a:lnTo>
                  <a:pt x="4754" y="2422"/>
                </a:lnTo>
                <a:lnTo>
                  <a:pt x="4745" y="2309"/>
                </a:lnTo>
                <a:lnTo>
                  <a:pt x="4731" y="2199"/>
                </a:lnTo>
                <a:lnTo>
                  <a:pt x="4712" y="2089"/>
                </a:lnTo>
                <a:lnTo>
                  <a:pt x="4688" y="1981"/>
                </a:lnTo>
                <a:lnTo>
                  <a:pt x="4657" y="1877"/>
                </a:lnTo>
                <a:lnTo>
                  <a:pt x="4623" y="1773"/>
                </a:lnTo>
                <a:lnTo>
                  <a:pt x="4583" y="1673"/>
                </a:lnTo>
                <a:lnTo>
                  <a:pt x="4538" y="1575"/>
                </a:lnTo>
                <a:lnTo>
                  <a:pt x="4489" y="1479"/>
                </a:lnTo>
                <a:lnTo>
                  <a:pt x="4436" y="1387"/>
                </a:lnTo>
                <a:lnTo>
                  <a:pt x="4378" y="1296"/>
                </a:lnTo>
                <a:lnTo>
                  <a:pt x="4316" y="1210"/>
                </a:lnTo>
                <a:lnTo>
                  <a:pt x="4251" y="1126"/>
                </a:lnTo>
                <a:lnTo>
                  <a:pt x="4180" y="1045"/>
                </a:lnTo>
                <a:lnTo>
                  <a:pt x="4107" y="968"/>
                </a:lnTo>
                <a:lnTo>
                  <a:pt x="4030" y="894"/>
                </a:lnTo>
                <a:lnTo>
                  <a:pt x="3950" y="825"/>
                </a:lnTo>
                <a:lnTo>
                  <a:pt x="3866" y="760"/>
                </a:lnTo>
                <a:lnTo>
                  <a:pt x="3779" y="697"/>
                </a:lnTo>
                <a:lnTo>
                  <a:pt x="3689" y="639"/>
                </a:lnTo>
                <a:lnTo>
                  <a:pt x="3596" y="586"/>
                </a:lnTo>
                <a:lnTo>
                  <a:pt x="3500" y="537"/>
                </a:lnTo>
                <a:lnTo>
                  <a:pt x="3402" y="493"/>
                </a:lnTo>
                <a:lnTo>
                  <a:pt x="3301" y="453"/>
                </a:lnTo>
                <a:lnTo>
                  <a:pt x="3198" y="419"/>
                </a:lnTo>
                <a:lnTo>
                  <a:pt x="3092" y="389"/>
                </a:lnTo>
                <a:lnTo>
                  <a:pt x="2985" y="364"/>
                </a:lnTo>
                <a:lnTo>
                  <a:pt x="2876" y="344"/>
                </a:lnTo>
                <a:lnTo>
                  <a:pt x="2765" y="330"/>
                </a:lnTo>
                <a:lnTo>
                  <a:pt x="2652" y="322"/>
                </a:lnTo>
                <a:lnTo>
                  <a:pt x="2538" y="319"/>
                </a:lnTo>
                <a:lnTo>
                  <a:pt x="2423" y="322"/>
                </a:lnTo>
                <a:lnTo>
                  <a:pt x="2311" y="330"/>
                </a:lnTo>
                <a:lnTo>
                  <a:pt x="2201" y="344"/>
                </a:lnTo>
                <a:lnTo>
                  <a:pt x="2091" y="364"/>
                </a:lnTo>
                <a:lnTo>
                  <a:pt x="1983" y="389"/>
                </a:lnTo>
                <a:lnTo>
                  <a:pt x="1878" y="419"/>
                </a:lnTo>
                <a:lnTo>
                  <a:pt x="1775" y="453"/>
                </a:lnTo>
                <a:lnTo>
                  <a:pt x="1674" y="493"/>
                </a:lnTo>
                <a:lnTo>
                  <a:pt x="1576" y="537"/>
                </a:lnTo>
                <a:lnTo>
                  <a:pt x="1480" y="586"/>
                </a:lnTo>
                <a:lnTo>
                  <a:pt x="1387" y="639"/>
                </a:lnTo>
                <a:lnTo>
                  <a:pt x="1298" y="697"/>
                </a:lnTo>
                <a:lnTo>
                  <a:pt x="1211" y="760"/>
                </a:lnTo>
                <a:lnTo>
                  <a:pt x="1126" y="825"/>
                </a:lnTo>
                <a:lnTo>
                  <a:pt x="1046" y="894"/>
                </a:lnTo>
                <a:lnTo>
                  <a:pt x="969" y="968"/>
                </a:lnTo>
                <a:lnTo>
                  <a:pt x="895" y="1045"/>
                </a:lnTo>
                <a:lnTo>
                  <a:pt x="826" y="1126"/>
                </a:lnTo>
                <a:lnTo>
                  <a:pt x="760" y="1210"/>
                </a:lnTo>
                <a:lnTo>
                  <a:pt x="698" y="1296"/>
                </a:lnTo>
                <a:lnTo>
                  <a:pt x="640" y="1387"/>
                </a:lnTo>
                <a:lnTo>
                  <a:pt x="586" y="1479"/>
                </a:lnTo>
                <a:lnTo>
                  <a:pt x="537" y="1575"/>
                </a:lnTo>
                <a:lnTo>
                  <a:pt x="493" y="1673"/>
                </a:lnTo>
                <a:lnTo>
                  <a:pt x="454" y="1773"/>
                </a:lnTo>
                <a:lnTo>
                  <a:pt x="419" y="1877"/>
                </a:lnTo>
                <a:lnTo>
                  <a:pt x="389" y="1981"/>
                </a:lnTo>
                <a:lnTo>
                  <a:pt x="365" y="2089"/>
                </a:lnTo>
                <a:lnTo>
                  <a:pt x="344" y="2199"/>
                </a:lnTo>
                <a:lnTo>
                  <a:pt x="330" y="2309"/>
                </a:lnTo>
                <a:lnTo>
                  <a:pt x="322" y="2422"/>
                </a:lnTo>
                <a:lnTo>
                  <a:pt x="319" y="2536"/>
                </a:lnTo>
                <a:lnTo>
                  <a:pt x="322" y="2650"/>
                </a:lnTo>
                <a:lnTo>
                  <a:pt x="330" y="2763"/>
                </a:lnTo>
                <a:lnTo>
                  <a:pt x="344" y="2873"/>
                </a:lnTo>
                <a:lnTo>
                  <a:pt x="365" y="2983"/>
                </a:lnTo>
                <a:lnTo>
                  <a:pt x="389" y="3091"/>
                </a:lnTo>
                <a:lnTo>
                  <a:pt x="419" y="3195"/>
                </a:lnTo>
                <a:lnTo>
                  <a:pt x="454" y="3299"/>
                </a:lnTo>
                <a:lnTo>
                  <a:pt x="493" y="3399"/>
                </a:lnTo>
                <a:lnTo>
                  <a:pt x="537" y="3497"/>
                </a:lnTo>
                <a:lnTo>
                  <a:pt x="586" y="3593"/>
                </a:lnTo>
                <a:lnTo>
                  <a:pt x="640" y="3685"/>
                </a:lnTo>
                <a:lnTo>
                  <a:pt x="698" y="3776"/>
                </a:lnTo>
                <a:lnTo>
                  <a:pt x="760" y="3862"/>
                </a:lnTo>
                <a:lnTo>
                  <a:pt x="826" y="3946"/>
                </a:lnTo>
                <a:lnTo>
                  <a:pt x="895" y="4027"/>
                </a:lnTo>
                <a:lnTo>
                  <a:pt x="969" y="4104"/>
                </a:lnTo>
                <a:lnTo>
                  <a:pt x="1046" y="4178"/>
                </a:lnTo>
                <a:lnTo>
                  <a:pt x="1126" y="4247"/>
                </a:lnTo>
                <a:lnTo>
                  <a:pt x="1211" y="4312"/>
                </a:lnTo>
                <a:lnTo>
                  <a:pt x="1298" y="4375"/>
                </a:lnTo>
                <a:lnTo>
                  <a:pt x="1387" y="4433"/>
                </a:lnTo>
                <a:lnTo>
                  <a:pt x="1480" y="4486"/>
                </a:lnTo>
                <a:lnTo>
                  <a:pt x="1576" y="4535"/>
                </a:lnTo>
                <a:lnTo>
                  <a:pt x="1674" y="4579"/>
                </a:lnTo>
                <a:lnTo>
                  <a:pt x="1775" y="4619"/>
                </a:lnTo>
                <a:lnTo>
                  <a:pt x="1878" y="4653"/>
                </a:lnTo>
                <a:lnTo>
                  <a:pt x="1983" y="4683"/>
                </a:lnTo>
                <a:lnTo>
                  <a:pt x="2091" y="4708"/>
                </a:lnTo>
                <a:lnTo>
                  <a:pt x="2201" y="4728"/>
                </a:lnTo>
                <a:lnTo>
                  <a:pt x="2311" y="4742"/>
                </a:lnTo>
                <a:lnTo>
                  <a:pt x="2423" y="4750"/>
                </a:lnTo>
                <a:lnTo>
                  <a:pt x="2538" y="4753"/>
                </a:lnTo>
                <a:close/>
                <a:moveTo>
                  <a:pt x="2636" y="1207"/>
                </a:moveTo>
                <a:lnTo>
                  <a:pt x="1586" y="1813"/>
                </a:lnTo>
                <a:lnTo>
                  <a:pt x="2031" y="2070"/>
                </a:lnTo>
                <a:lnTo>
                  <a:pt x="3080" y="1463"/>
                </a:lnTo>
                <a:lnTo>
                  <a:pt x="2636" y="1207"/>
                </a:lnTo>
                <a:close/>
                <a:moveTo>
                  <a:pt x="3042" y="3004"/>
                </a:moveTo>
                <a:lnTo>
                  <a:pt x="1994" y="3609"/>
                </a:lnTo>
                <a:lnTo>
                  <a:pt x="2438" y="3865"/>
                </a:lnTo>
                <a:lnTo>
                  <a:pt x="3486" y="3261"/>
                </a:lnTo>
                <a:lnTo>
                  <a:pt x="3042" y="30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812760"/>
            <a:endParaRPr lang="zh-CN" altLang="en-US" sz="1600">
              <a:solidFill>
                <a:srgbClr val="A1A1A1">
                  <a:lumMod val="50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AE682C72-C732-4E97-8238-B55A4DE00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627" y="3525011"/>
            <a:ext cx="54483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12760"/>
            <a:r>
              <a:rPr lang="zh-CN" altLang="en-US" sz="1600" spc="400" dirty="0">
                <a:solidFill>
                  <a:srgbClr val="A1A1A1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</a:t>
            </a:r>
            <a:r>
              <a:rPr lang="en-US" altLang="zh-CN" sz="1600" spc="400" dirty="0">
                <a:solidFill>
                  <a:srgbClr val="A1A1A1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2051840</a:t>
            </a:r>
            <a:r>
              <a:rPr lang="zh-CN" altLang="en-US" sz="1600" spc="400" dirty="0">
                <a:solidFill>
                  <a:srgbClr val="A1A1A1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梁厚，</a:t>
            </a:r>
            <a:r>
              <a:rPr lang="en-US" altLang="zh-CN" sz="1600" spc="400" dirty="0">
                <a:solidFill>
                  <a:srgbClr val="A1A1A1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2052528</a:t>
            </a:r>
            <a:r>
              <a:rPr lang="zh-CN" altLang="en-US" sz="1600" spc="400" dirty="0">
                <a:solidFill>
                  <a:srgbClr val="A1A1A1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杨淇深</a:t>
            </a: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D227F88E-71EA-4480-9B8B-913FAD5804E4}"/>
              </a:ext>
            </a:extLst>
          </p:cNvPr>
          <p:cNvSpPr txBox="1"/>
          <p:nvPr/>
        </p:nvSpPr>
        <p:spPr>
          <a:xfrm>
            <a:off x="5903979" y="4101076"/>
            <a:ext cx="2064021" cy="31796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zh-CN" altLang="en-US" sz="1467" dirty="0">
                <a:solidFill>
                  <a:srgbClr val="A1A1A1">
                    <a:lumMod val="50000"/>
                  </a:srgbClr>
                </a:solidFill>
                <a:latin typeface="微软雅黑" charset="0"/>
                <a:ea typeface="微软雅黑" charset="0"/>
              </a:rPr>
              <a:t>报告人：梁厚，杨淇深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57DF98-374C-4A9A-A5F9-FDB2C9A4CE5D}"/>
              </a:ext>
            </a:extLst>
          </p:cNvPr>
          <p:cNvSpPr txBox="1"/>
          <p:nvPr/>
        </p:nvSpPr>
        <p:spPr>
          <a:xfrm>
            <a:off x="2735627" y="2180862"/>
            <a:ext cx="345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/>
            <a:r>
              <a:rPr kumimoji="1" lang="zh-CN" altLang="en-US" sz="2400" b="1" spc="800" dirty="0">
                <a:solidFill>
                  <a:srgbClr val="A1A1A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同济大学软件工程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34713D1-477E-485A-948D-DE8C0BC65C13}"/>
              </a:ext>
            </a:extLst>
          </p:cNvPr>
          <p:cNvGrpSpPr/>
          <p:nvPr/>
        </p:nvGrpSpPr>
        <p:grpSpPr>
          <a:xfrm>
            <a:off x="2799967" y="4083585"/>
            <a:ext cx="352951" cy="352951"/>
            <a:chOff x="3709912" y="4665075"/>
            <a:chExt cx="504000" cy="504000"/>
          </a:xfrm>
          <a:solidFill>
            <a:schemeClr val="tx1"/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9DB1DFC-B088-4688-A802-C80B7CFF2788}"/>
                </a:ext>
              </a:extLst>
            </p:cNvPr>
            <p:cNvSpPr/>
            <p:nvPr/>
          </p:nvSpPr>
          <p:spPr>
            <a:xfrm>
              <a:off x="3709912" y="4665075"/>
              <a:ext cx="504000" cy="504000"/>
            </a:xfrm>
            <a:custGeom>
              <a:avLst/>
              <a:gdLst>
                <a:gd name="connsiteX0" fmla="*/ 252000 w 504000"/>
                <a:gd name="connsiteY0" fmla="*/ 0 h 504000"/>
                <a:gd name="connsiteX1" fmla="*/ 504000 w 504000"/>
                <a:gd name="connsiteY1" fmla="*/ 252000 h 504000"/>
                <a:gd name="connsiteX2" fmla="*/ 252000 w 504000"/>
                <a:gd name="connsiteY2" fmla="*/ 504000 h 504000"/>
                <a:gd name="connsiteX3" fmla="*/ 0 w 504000"/>
                <a:gd name="connsiteY3" fmla="*/ 252000 h 504000"/>
                <a:gd name="connsiteX4" fmla="*/ 252000 w 504000"/>
                <a:gd name="connsiteY4" fmla="*/ 0 h 504000"/>
                <a:gd name="connsiteX5" fmla="*/ 252000 w 504000"/>
                <a:gd name="connsiteY5" fmla="*/ 14081 h 504000"/>
                <a:gd name="connsiteX6" fmla="*/ 14081 w 504000"/>
                <a:gd name="connsiteY6" fmla="*/ 252000 h 504000"/>
                <a:gd name="connsiteX7" fmla="*/ 252000 w 504000"/>
                <a:gd name="connsiteY7" fmla="*/ 489919 h 504000"/>
                <a:gd name="connsiteX8" fmla="*/ 489919 w 504000"/>
                <a:gd name="connsiteY8" fmla="*/ 252000 h 504000"/>
                <a:gd name="connsiteX9" fmla="*/ 252000 w 504000"/>
                <a:gd name="connsiteY9" fmla="*/ 14081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000" h="504000">
                  <a:moveTo>
                    <a:pt x="252000" y="0"/>
                  </a:moveTo>
                  <a:cubicBezTo>
                    <a:pt x="391176" y="0"/>
                    <a:pt x="504000" y="112824"/>
                    <a:pt x="504000" y="252000"/>
                  </a:cubicBezTo>
                  <a:cubicBezTo>
                    <a:pt x="504000" y="391176"/>
                    <a:pt x="391176" y="504000"/>
                    <a:pt x="252000" y="504000"/>
                  </a:cubicBezTo>
                  <a:cubicBezTo>
                    <a:pt x="112824" y="504000"/>
                    <a:pt x="0" y="391176"/>
                    <a:pt x="0" y="252000"/>
                  </a:cubicBezTo>
                  <a:cubicBezTo>
                    <a:pt x="0" y="112824"/>
                    <a:pt x="112824" y="0"/>
                    <a:pt x="252000" y="0"/>
                  </a:cubicBezTo>
                  <a:close/>
                  <a:moveTo>
                    <a:pt x="252000" y="14081"/>
                  </a:moveTo>
                  <a:cubicBezTo>
                    <a:pt x="120601" y="14081"/>
                    <a:pt x="14081" y="120601"/>
                    <a:pt x="14081" y="252000"/>
                  </a:cubicBezTo>
                  <a:cubicBezTo>
                    <a:pt x="14081" y="383399"/>
                    <a:pt x="120601" y="489919"/>
                    <a:pt x="252000" y="489919"/>
                  </a:cubicBezTo>
                  <a:cubicBezTo>
                    <a:pt x="383399" y="489919"/>
                    <a:pt x="489919" y="383399"/>
                    <a:pt x="489919" y="252000"/>
                  </a:cubicBezTo>
                  <a:cubicBezTo>
                    <a:pt x="489919" y="120601"/>
                    <a:pt x="383399" y="14081"/>
                    <a:pt x="252000" y="140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zh-CN" altLang="en-US">
                <a:solidFill>
                  <a:srgbClr val="A1A1A1">
                    <a:lumMod val="50000"/>
                  </a:srgbClr>
                </a:solidFill>
                <a:latin typeface="Calibri"/>
                <a:ea typeface="微软雅黑"/>
              </a:endParaRPr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B04B91F8-C7FF-4082-8336-ABC3047EB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89917" y="4726256"/>
              <a:ext cx="339263" cy="339263"/>
            </a:xfrm>
            <a:prstGeom prst="rect">
              <a:avLst/>
            </a:prstGeom>
          </p:spPr>
        </p:pic>
      </p:grpSp>
      <p:sp>
        <p:nvSpPr>
          <p:cNvPr id="29" name="文本框 8">
            <a:extLst>
              <a:ext uri="{FF2B5EF4-FFF2-40B4-BE49-F238E27FC236}">
                <a16:creationId xmlns:a16="http://schemas.microsoft.com/office/drawing/2014/main" id="{80B7DE0E-9B3E-43B4-BF68-A1DB35CCA916}"/>
              </a:ext>
            </a:extLst>
          </p:cNvPr>
          <p:cNvSpPr txBox="1"/>
          <p:nvPr/>
        </p:nvSpPr>
        <p:spPr>
          <a:xfrm>
            <a:off x="3218453" y="4085653"/>
            <a:ext cx="2079892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zh-CN" altLang="en-US" sz="1467" dirty="0">
                <a:solidFill>
                  <a:srgbClr val="A1A1A1">
                    <a:lumMod val="50000"/>
                  </a:srgbClr>
                </a:solidFill>
                <a:latin typeface="微软雅黑" charset="0"/>
                <a:ea typeface="微软雅黑" charset="0"/>
              </a:rPr>
              <a:t>指导老师：黄杰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EE055F-A92B-4527-BD29-C50F686447C9}"/>
              </a:ext>
            </a:extLst>
          </p:cNvPr>
          <p:cNvGrpSpPr/>
          <p:nvPr/>
        </p:nvGrpSpPr>
        <p:grpSpPr>
          <a:xfrm>
            <a:off x="5502378" y="4083585"/>
            <a:ext cx="352951" cy="352951"/>
            <a:chOff x="4296000" y="4941000"/>
            <a:chExt cx="264713" cy="264713"/>
          </a:xfrm>
          <a:solidFill>
            <a:schemeClr val="tx1"/>
          </a:solidFill>
        </p:grpSpPr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3312EFD2-15CB-4CEC-92D5-904651B1D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53150" y="4989750"/>
              <a:ext cx="147037" cy="147037"/>
            </a:xfrm>
            <a:prstGeom prst="rect">
              <a:avLst/>
            </a:prstGeom>
          </p:spPr>
        </p:pic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7636CDE-2ACE-4F4B-8B9D-6F77AAD9EBDC}"/>
                </a:ext>
              </a:extLst>
            </p:cNvPr>
            <p:cNvSpPr/>
            <p:nvPr/>
          </p:nvSpPr>
          <p:spPr>
            <a:xfrm>
              <a:off x="4296000" y="4941000"/>
              <a:ext cx="264713" cy="264713"/>
            </a:xfrm>
            <a:custGeom>
              <a:avLst/>
              <a:gdLst>
                <a:gd name="connsiteX0" fmla="*/ 252000 w 504000"/>
                <a:gd name="connsiteY0" fmla="*/ 0 h 504000"/>
                <a:gd name="connsiteX1" fmla="*/ 504000 w 504000"/>
                <a:gd name="connsiteY1" fmla="*/ 252000 h 504000"/>
                <a:gd name="connsiteX2" fmla="*/ 252000 w 504000"/>
                <a:gd name="connsiteY2" fmla="*/ 504000 h 504000"/>
                <a:gd name="connsiteX3" fmla="*/ 0 w 504000"/>
                <a:gd name="connsiteY3" fmla="*/ 252000 h 504000"/>
                <a:gd name="connsiteX4" fmla="*/ 252000 w 504000"/>
                <a:gd name="connsiteY4" fmla="*/ 0 h 504000"/>
                <a:gd name="connsiteX5" fmla="*/ 252000 w 504000"/>
                <a:gd name="connsiteY5" fmla="*/ 14081 h 504000"/>
                <a:gd name="connsiteX6" fmla="*/ 14081 w 504000"/>
                <a:gd name="connsiteY6" fmla="*/ 252000 h 504000"/>
                <a:gd name="connsiteX7" fmla="*/ 252000 w 504000"/>
                <a:gd name="connsiteY7" fmla="*/ 489919 h 504000"/>
                <a:gd name="connsiteX8" fmla="*/ 489919 w 504000"/>
                <a:gd name="connsiteY8" fmla="*/ 252000 h 504000"/>
                <a:gd name="connsiteX9" fmla="*/ 252000 w 504000"/>
                <a:gd name="connsiteY9" fmla="*/ 14081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000" h="504000">
                  <a:moveTo>
                    <a:pt x="252000" y="0"/>
                  </a:moveTo>
                  <a:cubicBezTo>
                    <a:pt x="391176" y="0"/>
                    <a:pt x="504000" y="112824"/>
                    <a:pt x="504000" y="252000"/>
                  </a:cubicBezTo>
                  <a:cubicBezTo>
                    <a:pt x="504000" y="391176"/>
                    <a:pt x="391176" y="504000"/>
                    <a:pt x="252000" y="504000"/>
                  </a:cubicBezTo>
                  <a:cubicBezTo>
                    <a:pt x="112824" y="504000"/>
                    <a:pt x="0" y="391176"/>
                    <a:pt x="0" y="252000"/>
                  </a:cubicBezTo>
                  <a:cubicBezTo>
                    <a:pt x="0" y="112824"/>
                    <a:pt x="112824" y="0"/>
                    <a:pt x="252000" y="0"/>
                  </a:cubicBezTo>
                  <a:close/>
                  <a:moveTo>
                    <a:pt x="252000" y="14081"/>
                  </a:moveTo>
                  <a:cubicBezTo>
                    <a:pt x="120601" y="14081"/>
                    <a:pt x="14081" y="120601"/>
                    <a:pt x="14081" y="252000"/>
                  </a:cubicBezTo>
                  <a:cubicBezTo>
                    <a:pt x="14081" y="383399"/>
                    <a:pt x="120601" y="489919"/>
                    <a:pt x="252000" y="489919"/>
                  </a:cubicBezTo>
                  <a:cubicBezTo>
                    <a:pt x="383399" y="489919"/>
                    <a:pt x="489919" y="383399"/>
                    <a:pt x="489919" y="252000"/>
                  </a:cubicBezTo>
                  <a:cubicBezTo>
                    <a:pt x="489919" y="120601"/>
                    <a:pt x="383399" y="14081"/>
                    <a:pt x="252000" y="140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zh-CN" altLang="en-US">
                <a:solidFill>
                  <a:srgbClr val="A1A1A1">
                    <a:lumMod val="50000"/>
                  </a:srgbClr>
                </a:solidFill>
                <a:latin typeface="Calibr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5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A25860-C863-47CB-B598-FDE2F3586C40}"/>
              </a:ext>
            </a:extLst>
          </p:cNvPr>
          <p:cNvGrpSpPr/>
          <p:nvPr/>
        </p:nvGrpSpPr>
        <p:grpSpPr>
          <a:xfrm>
            <a:off x="8612009" y="-402134"/>
            <a:ext cx="5059827" cy="3213067"/>
            <a:chOff x="1681481" y="2131056"/>
            <a:chExt cx="1659433" cy="105376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0C1721C-994D-437E-B6ED-FE0B1388AD15}"/>
                </a:ext>
              </a:extLst>
            </p:cNvPr>
            <p:cNvSpPr/>
            <p:nvPr/>
          </p:nvSpPr>
          <p:spPr>
            <a:xfrm>
              <a:off x="3303707" y="2362917"/>
              <a:ext cx="37207" cy="37207"/>
            </a:xfrm>
            <a:custGeom>
              <a:avLst/>
              <a:gdLst>
                <a:gd name="connsiteX0" fmla="*/ 0 w 37207"/>
                <a:gd name="connsiteY0" fmla="*/ 18604 h 37207"/>
                <a:gd name="connsiteX1" fmla="*/ 18604 w 37207"/>
                <a:gd name="connsiteY1" fmla="*/ 37207 h 37207"/>
                <a:gd name="connsiteX2" fmla="*/ 37207 w 37207"/>
                <a:gd name="connsiteY2" fmla="*/ 18604 h 37207"/>
                <a:gd name="connsiteX3" fmla="*/ 18604 w 37207"/>
                <a:gd name="connsiteY3" fmla="*/ 0 h 37207"/>
                <a:gd name="connsiteX4" fmla="*/ 0 w 37207"/>
                <a:gd name="connsiteY4" fmla="*/ 1860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07" h="37207">
                  <a:moveTo>
                    <a:pt x="0" y="18604"/>
                  </a:moveTo>
                  <a:cubicBezTo>
                    <a:pt x="0" y="28878"/>
                    <a:pt x="8329" y="37207"/>
                    <a:pt x="18604" y="37207"/>
                  </a:cubicBezTo>
                  <a:cubicBezTo>
                    <a:pt x="28878" y="37207"/>
                    <a:pt x="37207" y="28878"/>
                    <a:pt x="37207" y="18604"/>
                  </a:cubicBezTo>
                  <a:cubicBezTo>
                    <a:pt x="37207" y="8329"/>
                    <a:pt x="28878" y="0"/>
                    <a:pt x="18604" y="0"/>
                  </a:cubicBezTo>
                  <a:cubicBezTo>
                    <a:pt x="8329" y="0"/>
                    <a:pt x="0" y="8329"/>
                    <a:pt x="0" y="1860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A2B1943-8FE9-4F19-B1F7-AB13EABBC720}"/>
                </a:ext>
              </a:extLst>
            </p:cNvPr>
            <p:cNvSpPr/>
            <p:nvPr/>
          </p:nvSpPr>
          <p:spPr>
            <a:xfrm>
              <a:off x="1681481" y="2440122"/>
              <a:ext cx="66973" cy="66973"/>
            </a:xfrm>
            <a:custGeom>
              <a:avLst/>
              <a:gdLst>
                <a:gd name="connsiteX0" fmla="*/ 33486 w 66972"/>
                <a:gd name="connsiteY0" fmla="*/ 0 h 66972"/>
                <a:gd name="connsiteX1" fmla="*/ 0 w 66972"/>
                <a:gd name="connsiteY1" fmla="*/ 33486 h 66972"/>
                <a:gd name="connsiteX2" fmla="*/ 33486 w 66972"/>
                <a:gd name="connsiteY2" fmla="*/ 66973 h 66972"/>
                <a:gd name="connsiteX3" fmla="*/ 66973 w 66972"/>
                <a:gd name="connsiteY3" fmla="*/ 33486 h 66972"/>
                <a:gd name="connsiteX4" fmla="*/ 33486 w 66972"/>
                <a:gd name="connsiteY4" fmla="*/ 0 h 66972"/>
                <a:gd name="connsiteX5" fmla="*/ 33486 w 66972"/>
                <a:gd name="connsiteY5" fmla="*/ 45765 h 66972"/>
                <a:gd name="connsiteX6" fmla="*/ 21394 w 66972"/>
                <a:gd name="connsiteY6" fmla="*/ 33672 h 66972"/>
                <a:gd name="connsiteX7" fmla="*/ 33486 w 66972"/>
                <a:gd name="connsiteY7" fmla="*/ 21580 h 66972"/>
                <a:gd name="connsiteX8" fmla="*/ 45579 w 66972"/>
                <a:gd name="connsiteY8" fmla="*/ 33672 h 66972"/>
                <a:gd name="connsiteX9" fmla="*/ 33486 w 66972"/>
                <a:gd name="connsiteY9" fmla="*/ 45765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972" h="66972">
                  <a:moveTo>
                    <a:pt x="33486" y="0"/>
                  </a:moveTo>
                  <a:cubicBezTo>
                    <a:pt x="15069" y="0"/>
                    <a:pt x="0" y="15069"/>
                    <a:pt x="0" y="33486"/>
                  </a:cubicBezTo>
                  <a:cubicBezTo>
                    <a:pt x="0" y="51904"/>
                    <a:pt x="15069" y="66973"/>
                    <a:pt x="33486" y="66973"/>
                  </a:cubicBezTo>
                  <a:cubicBezTo>
                    <a:pt x="51904" y="66973"/>
                    <a:pt x="66973" y="51904"/>
                    <a:pt x="66973" y="33486"/>
                  </a:cubicBezTo>
                  <a:cubicBezTo>
                    <a:pt x="66973" y="15069"/>
                    <a:pt x="51904" y="0"/>
                    <a:pt x="33486" y="0"/>
                  </a:cubicBezTo>
                  <a:close/>
                  <a:moveTo>
                    <a:pt x="33486" y="45765"/>
                  </a:moveTo>
                  <a:cubicBezTo>
                    <a:pt x="26789" y="45765"/>
                    <a:pt x="21394" y="40370"/>
                    <a:pt x="21394" y="33672"/>
                  </a:cubicBezTo>
                  <a:cubicBezTo>
                    <a:pt x="21394" y="26975"/>
                    <a:pt x="26789" y="21580"/>
                    <a:pt x="33486" y="21580"/>
                  </a:cubicBezTo>
                  <a:cubicBezTo>
                    <a:pt x="40184" y="21580"/>
                    <a:pt x="45579" y="26975"/>
                    <a:pt x="45579" y="33672"/>
                  </a:cubicBezTo>
                  <a:cubicBezTo>
                    <a:pt x="45579" y="40184"/>
                    <a:pt x="40184" y="45765"/>
                    <a:pt x="33486" y="457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49263C6-C7A9-4F55-8513-CEBFD542D0CC}"/>
                </a:ext>
              </a:extLst>
            </p:cNvPr>
            <p:cNvSpPr/>
            <p:nvPr/>
          </p:nvSpPr>
          <p:spPr>
            <a:xfrm>
              <a:off x="3174227" y="2446633"/>
              <a:ext cx="100459" cy="100459"/>
            </a:xfrm>
            <a:custGeom>
              <a:avLst/>
              <a:gdLst>
                <a:gd name="connsiteX0" fmla="*/ 9302 w 100458"/>
                <a:gd name="connsiteY0" fmla="*/ 42044 h 100458"/>
                <a:gd name="connsiteX1" fmla="*/ 35347 w 100458"/>
                <a:gd name="connsiteY1" fmla="*/ 42044 h 100458"/>
                <a:gd name="connsiteX2" fmla="*/ 44648 w 100458"/>
                <a:gd name="connsiteY2" fmla="*/ 51346 h 100458"/>
                <a:gd name="connsiteX3" fmla="*/ 35347 w 100458"/>
                <a:gd name="connsiteY3" fmla="*/ 60647 h 100458"/>
                <a:gd name="connsiteX4" fmla="*/ 9302 w 100458"/>
                <a:gd name="connsiteY4" fmla="*/ 60647 h 100458"/>
                <a:gd name="connsiteX5" fmla="*/ 0 w 100458"/>
                <a:gd name="connsiteY5" fmla="*/ 51346 h 100458"/>
                <a:gd name="connsiteX6" fmla="*/ 9302 w 100458"/>
                <a:gd name="connsiteY6" fmla="*/ 42044 h 100458"/>
                <a:gd name="connsiteX7" fmla="*/ 42044 w 100458"/>
                <a:gd name="connsiteY7" fmla="*/ 91157 h 100458"/>
                <a:gd name="connsiteX8" fmla="*/ 42044 w 100458"/>
                <a:gd name="connsiteY8" fmla="*/ 65112 h 100458"/>
                <a:gd name="connsiteX9" fmla="*/ 51346 w 100458"/>
                <a:gd name="connsiteY9" fmla="*/ 55811 h 100458"/>
                <a:gd name="connsiteX10" fmla="*/ 60647 w 100458"/>
                <a:gd name="connsiteY10" fmla="*/ 65112 h 100458"/>
                <a:gd name="connsiteX11" fmla="*/ 60647 w 100458"/>
                <a:gd name="connsiteY11" fmla="*/ 91157 h 100458"/>
                <a:gd name="connsiteX12" fmla="*/ 51346 w 100458"/>
                <a:gd name="connsiteY12" fmla="*/ 100459 h 100458"/>
                <a:gd name="connsiteX13" fmla="*/ 42044 w 100458"/>
                <a:gd name="connsiteY13" fmla="*/ 91157 h 100458"/>
                <a:gd name="connsiteX14" fmla="*/ 91157 w 100458"/>
                <a:gd name="connsiteY14" fmla="*/ 58229 h 100458"/>
                <a:gd name="connsiteX15" fmla="*/ 65112 w 100458"/>
                <a:gd name="connsiteY15" fmla="*/ 58229 h 100458"/>
                <a:gd name="connsiteX16" fmla="*/ 55811 w 100458"/>
                <a:gd name="connsiteY16" fmla="*/ 48927 h 100458"/>
                <a:gd name="connsiteX17" fmla="*/ 65112 w 100458"/>
                <a:gd name="connsiteY17" fmla="*/ 39625 h 100458"/>
                <a:gd name="connsiteX18" fmla="*/ 91157 w 100458"/>
                <a:gd name="connsiteY18" fmla="*/ 39625 h 100458"/>
                <a:gd name="connsiteX19" fmla="*/ 100459 w 100458"/>
                <a:gd name="connsiteY19" fmla="*/ 48927 h 100458"/>
                <a:gd name="connsiteX20" fmla="*/ 91157 w 100458"/>
                <a:gd name="connsiteY20" fmla="*/ 58229 h 100458"/>
                <a:gd name="connsiteX21" fmla="*/ 58415 w 100458"/>
                <a:gd name="connsiteY21" fmla="*/ 9302 h 100458"/>
                <a:gd name="connsiteX22" fmla="*/ 58415 w 100458"/>
                <a:gd name="connsiteY22" fmla="*/ 35347 h 100458"/>
                <a:gd name="connsiteX23" fmla="*/ 49113 w 100458"/>
                <a:gd name="connsiteY23" fmla="*/ 44648 h 100458"/>
                <a:gd name="connsiteX24" fmla="*/ 39811 w 100458"/>
                <a:gd name="connsiteY24" fmla="*/ 35347 h 100458"/>
                <a:gd name="connsiteX25" fmla="*/ 39811 w 100458"/>
                <a:gd name="connsiteY25" fmla="*/ 9302 h 100458"/>
                <a:gd name="connsiteX26" fmla="*/ 49113 w 100458"/>
                <a:gd name="connsiteY26" fmla="*/ 0 h 100458"/>
                <a:gd name="connsiteX27" fmla="*/ 58415 w 100458"/>
                <a:gd name="connsiteY27" fmla="*/ 9302 h 10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0458" h="100458">
                  <a:moveTo>
                    <a:pt x="9302" y="42044"/>
                  </a:moveTo>
                  <a:lnTo>
                    <a:pt x="35347" y="42044"/>
                  </a:lnTo>
                  <a:cubicBezTo>
                    <a:pt x="40556" y="42044"/>
                    <a:pt x="44648" y="46137"/>
                    <a:pt x="44648" y="51346"/>
                  </a:cubicBezTo>
                  <a:cubicBezTo>
                    <a:pt x="44648" y="56555"/>
                    <a:pt x="40556" y="60647"/>
                    <a:pt x="35347" y="60647"/>
                  </a:cubicBezTo>
                  <a:lnTo>
                    <a:pt x="9302" y="60647"/>
                  </a:lnTo>
                  <a:cubicBezTo>
                    <a:pt x="4093" y="60647"/>
                    <a:pt x="0" y="56555"/>
                    <a:pt x="0" y="51346"/>
                  </a:cubicBezTo>
                  <a:cubicBezTo>
                    <a:pt x="0" y="46137"/>
                    <a:pt x="4093" y="42044"/>
                    <a:pt x="9302" y="42044"/>
                  </a:cubicBezTo>
                  <a:close/>
                  <a:moveTo>
                    <a:pt x="42044" y="91157"/>
                  </a:moveTo>
                  <a:lnTo>
                    <a:pt x="42044" y="65112"/>
                  </a:lnTo>
                  <a:cubicBezTo>
                    <a:pt x="42044" y="59903"/>
                    <a:pt x="46137" y="55811"/>
                    <a:pt x="51346" y="55811"/>
                  </a:cubicBezTo>
                  <a:cubicBezTo>
                    <a:pt x="56555" y="55811"/>
                    <a:pt x="60647" y="59903"/>
                    <a:pt x="60647" y="65112"/>
                  </a:cubicBezTo>
                  <a:lnTo>
                    <a:pt x="60647" y="91157"/>
                  </a:lnTo>
                  <a:cubicBezTo>
                    <a:pt x="60647" y="96366"/>
                    <a:pt x="56555" y="100459"/>
                    <a:pt x="51346" y="100459"/>
                  </a:cubicBezTo>
                  <a:cubicBezTo>
                    <a:pt x="46323" y="100459"/>
                    <a:pt x="42044" y="96180"/>
                    <a:pt x="42044" y="91157"/>
                  </a:cubicBezTo>
                  <a:close/>
                  <a:moveTo>
                    <a:pt x="91157" y="58229"/>
                  </a:moveTo>
                  <a:lnTo>
                    <a:pt x="65112" y="58229"/>
                  </a:lnTo>
                  <a:cubicBezTo>
                    <a:pt x="59903" y="58229"/>
                    <a:pt x="55811" y="54136"/>
                    <a:pt x="55811" y="48927"/>
                  </a:cubicBezTo>
                  <a:cubicBezTo>
                    <a:pt x="55811" y="43718"/>
                    <a:pt x="59903" y="39625"/>
                    <a:pt x="65112" y="39625"/>
                  </a:cubicBezTo>
                  <a:lnTo>
                    <a:pt x="91157" y="39625"/>
                  </a:lnTo>
                  <a:cubicBezTo>
                    <a:pt x="96366" y="39625"/>
                    <a:pt x="100459" y="43718"/>
                    <a:pt x="100459" y="48927"/>
                  </a:cubicBezTo>
                  <a:cubicBezTo>
                    <a:pt x="100459" y="54136"/>
                    <a:pt x="96366" y="58229"/>
                    <a:pt x="91157" y="58229"/>
                  </a:cubicBezTo>
                  <a:close/>
                  <a:moveTo>
                    <a:pt x="58415" y="9302"/>
                  </a:moveTo>
                  <a:lnTo>
                    <a:pt x="58415" y="35347"/>
                  </a:lnTo>
                  <a:cubicBezTo>
                    <a:pt x="58415" y="40556"/>
                    <a:pt x="54322" y="44648"/>
                    <a:pt x="49113" y="44648"/>
                  </a:cubicBezTo>
                  <a:cubicBezTo>
                    <a:pt x="43904" y="44648"/>
                    <a:pt x="39811" y="40556"/>
                    <a:pt x="39811" y="35347"/>
                  </a:cubicBezTo>
                  <a:lnTo>
                    <a:pt x="39811" y="9302"/>
                  </a:lnTo>
                  <a:cubicBezTo>
                    <a:pt x="39811" y="4093"/>
                    <a:pt x="43904" y="0"/>
                    <a:pt x="49113" y="0"/>
                  </a:cubicBezTo>
                  <a:cubicBezTo>
                    <a:pt x="54322" y="0"/>
                    <a:pt x="58415" y="4093"/>
                    <a:pt x="58415" y="930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40416A0-D19C-46C6-AAD6-258C98605D96}"/>
                </a:ext>
              </a:extLst>
            </p:cNvPr>
            <p:cNvSpPr/>
            <p:nvPr/>
          </p:nvSpPr>
          <p:spPr>
            <a:xfrm>
              <a:off x="2207216" y="2495933"/>
              <a:ext cx="695771" cy="578569"/>
            </a:xfrm>
            <a:custGeom>
              <a:avLst/>
              <a:gdLst>
                <a:gd name="connsiteX0" fmla="*/ 688888 w 695771"/>
                <a:gd name="connsiteY0" fmla="*/ 443136 h 578569"/>
                <a:gd name="connsiteX1" fmla="*/ 354583 w 695771"/>
                <a:gd name="connsiteY1" fmla="*/ 577267 h 578569"/>
                <a:gd name="connsiteX2" fmla="*/ 341375 w 695771"/>
                <a:gd name="connsiteY2" fmla="*/ 577267 h 578569"/>
                <a:gd name="connsiteX3" fmla="*/ 8372 w 695771"/>
                <a:gd name="connsiteY3" fmla="*/ 443136 h 578569"/>
                <a:gd name="connsiteX4" fmla="*/ 0 w 695771"/>
                <a:gd name="connsiteY4" fmla="*/ 429741 h 578569"/>
                <a:gd name="connsiteX5" fmla="*/ 0 w 695771"/>
                <a:gd name="connsiteY5" fmla="*/ 0 h 578569"/>
                <a:gd name="connsiteX6" fmla="*/ 341375 w 695771"/>
                <a:gd name="connsiteY6" fmla="*/ 138224 h 578569"/>
                <a:gd name="connsiteX7" fmla="*/ 354583 w 695771"/>
                <a:gd name="connsiteY7" fmla="*/ 138224 h 578569"/>
                <a:gd name="connsiteX8" fmla="*/ 697260 w 695771"/>
                <a:gd name="connsiteY8" fmla="*/ 0 h 578569"/>
                <a:gd name="connsiteX9" fmla="*/ 697260 w 695771"/>
                <a:gd name="connsiteY9" fmla="*/ 429741 h 578569"/>
                <a:gd name="connsiteX10" fmla="*/ 688888 w 695771"/>
                <a:gd name="connsiteY10" fmla="*/ 443136 h 57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771" h="578569">
                  <a:moveTo>
                    <a:pt x="688888" y="443136"/>
                  </a:moveTo>
                  <a:lnTo>
                    <a:pt x="354583" y="577267"/>
                  </a:lnTo>
                  <a:cubicBezTo>
                    <a:pt x="350490" y="579313"/>
                    <a:pt x="345653" y="579313"/>
                    <a:pt x="341375" y="577267"/>
                  </a:cubicBezTo>
                  <a:lnTo>
                    <a:pt x="8372" y="443136"/>
                  </a:lnTo>
                  <a:cubicBezTo>
                    <a:pt x="3349" y="440717"/>
                    <a:pt x="0" y="435508"/>
                    <a:pt x="0" y="429741"/>
                  </a:cubicBezTo>
                  <a:lnTo>
                    <a:pt x="0" y="0"/>
                  </a:lnTo>
                  <a:lnTo>
                    <a:pt x="341375" y="138224"/>
                  </a:lnTo>
                  <a:cubicBezTo>
                    <a:pt x="345467" y="140271"/>
                    <a:pt x="350304" y="140271"/>
                    <a:pt x="354583" y="138224"/>
                  </a:cubicBezTo>
                  <a:lnTo>
                    <a:pt x="697260" y="0"/>
                  </a:lnTo>
                  <a:lnTo>
                    <a:pt x="697260" y="429741"/>
                  </a:lnTo>
                  <a:cubicBezTo>
                    <a:pt x="697260" y="435508"/>
                    <a:pt x="694097" y="440717"/>
                    <a:pt x="688888" y="44313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7E79A10-AF7C-4978-82C2-17A562B3F117}"/>
                </a:ext>
              </a:extLst>
            </p:cNvPr>
            <p:cNvSpPr/>
            <p:nvPr/>
          </p:nvSpPr>
          <p:spPr>
            <a:xfrm>
              <a:off x="1999973" y="2439564"/>
              <a:ext cx="29766" cy="558105"/>
            </a:xfrm>
            <a:custGeom>
              <a:avLst/>
              <a:gdLst>
                <a:gd name="connsiteX0" fmla="*/ 0 w 29765"/>
                <a:gd name="connsiteY0" fmla="*/ 0 h 558105"/>
                <a:gd name="connsiteX1" fmla="*/ 29766 w 29765"/>
                <a:gd name="connsiteY1" fmla="*/ 0 h 558105"/>
                <a:gd name="connsiteX2" fmla="*/ 29766 w 29765"/>
                <a:gd name="connsiteY2" fmla="*/ 558106 h 558105"/>
                <a:gd name="connsiteX3" fmla="*/ 0 w 29765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65" h="558105">
                  <a:moveTo>
                    <a:pt x="0" y="0"/>
                  </a:moveTo>
                  <a:lnTo>
                    <a:pt x="29766" y="0"/>
                  </a:lnTo>
                  <a:lnTo>
                    <a:pt x="29766" y="558106"/>
                  </a:lnTo>
                  <a:lnTo>
                    <a:pt x="0" y="558106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A2F81E3-C6C6-46FB-B5AD-360A1B654542}"/>
                </a:ext>
              </a:extLst>
            </p:cNvPr>
            <p:cNvSpPr/>
            <p:nvPr/>
          </p:nvSpPr>
          <p:spPr>
            <a:xfrm>
              <a:off x="1971986" y="2131056"/>
              <a:ext cx="1170161" cy="483691"/>
            </a:xfrm>
            <a:custGeom>
              <a:avLst/>
              <a:gdLst>
                <a:gd name="connsiteX0" fmla="*/ 1161859 w 1170161"/>
                <a:gd name="connsiteY0" fmla="*/ 255054 h 483691"/>
                <a:gd name="connsiteX1" fmla="*/ 591290 w 1170161"/>
                <a:gd name="connsiteY1" fmla="*/ 483505 h 483691"/>
                <a:gd name="connsiteX2" fmla="*/ 579942 w 1170161"/>
                <a:gd name="connsiteY2" fmla="*/ 483505 h 483691"/>
                <a:gd name="connsiteX3" fmla="*/ 9558 w 1170161"/>
                <a:gd name="connsiteY3" fmla="*/ 255054 h 483691"/>
                <a:gd name="connsiteX4" fmla="*/ 9558 w 1170161"/>
                <a:gd name="connsiteY4" fmla="*/ 226777 h 483691"/>
                <a:gd name="connsiteX5" fmla="*/ 580127 w 1170161"/>
                <a:gd name="connsiteY5" fmla="*/ 1116 h 483691"/>
                <a:gd name="connsiteX6" fmla="*/ 591290 w 1170161"/>
                <a:gd name="connsiteY6" fmla="*/ 1116 h 483691"/>
                <a:gd name="connsiteX7" fmla="*/ 1161859 w 1170161"/>
                <a:gd name="connsiteY7" fmla="*/ 226777 h 483691"/>
                <a:gd name="connsiteX8" fmla="*/ 1161859 w 1170161"/>
                <a:gd name="connsiteY8" fmla="*/ 255054 h 48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0161" h="483691">
                  <a:moveTo>
                    <a:pt x="1161859" y="255054"/>
                  </a:moveTo>
                  <a:lnTo>
                    <a:pt x="591290" y="483505"/>
                  </a:lnTo>
                  <a:cubicBezTo>
                    <a:pt x="587755" y="484994"/>
                    <a:pt x="583662" y="484994"/>
                    <a:pt x="579942" y="483505"/>
                  </a:cubicBezTo>
                  <a:lnTo>
                    <a:pt x="9558" y="255054"/>
                  </a:lnTo>
                  <a:cubicBezTo>
                    <a:pt x="-3279" y="250031"/>
                    <a:pt x="-3093" y="231800"/>
                    <a:pt x="9558" y="226777"/>
                  </a:cubicBezTo>
                  <a:lnTo>
                    <a:pt x="580127" y="1116"/>
                  </a:lnTo>
                  <a:cubicBezTo>
                    <a:pt x="583662" y="-372"/>
                    <a:pt x="587755" y="-372"/>
                    <a:pt x="591290" y="1116"/>
                  </a:cubicBezTo>
                  <a:lnTo>
                    <a:pt x="1161859" y="226777"/>
                  </a:lnTo>
                  <a:cubicBezTo>
                    <a:pt x="1174696" y="231800"/>
                    <a:pt x="1174696" y="249845"/>
                    <a:pt x="1161859" y="25505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28234F4-420F-4541-B6B1-E632FCC427BA}"/>
                </a:ext>
              </a:extLst>
            </p:cNvPr>
            <p:cNvSpPr/>
            <p:nvPr/>
          </p:nvSpPr>
          <p:spPr>
            <a:xfrm>
              <a:off x="1981556" y="2987065"/>
              <a:ext cx="66973" cy="66973"/>
            </a:xfrm>
            <a:custGeom>
              <a:avLst/>
              <a:gdLst>
                <a:gd name="connsiteX0" fmla="*/ 0 w 66972"/>
                <a:gd name="connsiteY0" fmla="*/ 33486 h 66972"/>
                <a:gd name="connsiteX1" fmla="*/ 33486 w 66972"/>
                <a:gd name="connsiteY1" fmla="*/ 66973 h 66972"/>
                <a:gd name="connsiteX2" fmla="*/ 66973 w 66972"/>
                <a:gd name="connsiteY2" fmla="*/ 33486 h 66972"/>
                <a:gd name="connsiteX3" fmla="*/ 33486 w 66972"/>
                <a:gd name="connsiteY3" fmla="*/ 0 h 66972"/>
                <a:gd name="connsiteX4" fmla="*/ 0 w 66972"/>
                <a:gd name="connsiteY4" fmla="*/ 33486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72" h="66972">
                  <a:moveTo>
                    <a:pt x="0" y="33486"/>
                  </a:moveTo>
                  <a:cubicBezTo>
                    <a:pt x="0" y="51980"/>
                    <a:pt x="14992" y="66973"/>
                    <a:pt x="33486" y="66973"/>
                  </a:cubicBezTo>
                  <a:cubicBezTo>
                    <a:pt x="51980" y="66973"/>
                    <a:pt x="66973" y="51980"/>
                    <a:pt x="66973" y="33486"/>
                  </a:cubicBezTo>
                  <a:cubicBezTo>
                    <a:pt x="66973" y="14992"/>
                    <a:pt x="51980" y="0"/>
                    <a:pt x="33486" y="0"/>
                  </a:cubicBezTo>
                  <a:cubicBezTo>
                    <a:pt x="14992" y="0"/>
                    <a:pt x="0" y="14992"/>
                    <a:pt x="0" y="334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3210D24-3159-4CD5-A797-6C002C4A5B28}"/>
                </a:ext>
              </a:extLst>
            </p:cNvPr>
            <p:cNvSpPr/>
            <p:nvPr/>
          </p:nvSpPr>
          <p:spPr>
            <a:xfrm>
              <a:off x="1980998" y="3021110"/>
              <a:ext cx="93018" cy="163711"/>
            </a:xfrm>
            <a:custGeom>
              <a:avLst/>
              <a:gdLst>
                <a:gd name="connsiteX0" fmla="*/ 50602 w 93017"/>
                <a:gd name="connsiteY0" fmla="*/ 3907 h 163710"/>
                <a:gd name="connsiteX1" fmla="*/ 9302 w 93017"/>
                <a:gd name="connsiteY1" fmla="*/ 95808 h 163710"/>
                <a:gd name="connsiteX2" fmla="*/ 0 w 93017"/>
                <a:gd name="connsiteY2" fmla="*/ 165199 h 163710"/>
                <a:gd name="connsiteX3" fmla="*/ 77019 w 93017"/>
                <a:gd name="connsiteY3" fmla="*/ 165199 h 163710"/>
                <a:gd name="connsiteX4" fmla="*/ 90227 w 93017"/>
                <a:gd name="connsiteY4" fmla="*/ 108831 h 163710"/>
                <a:gd name="connsiteX5" fmla="*/ 60275 w 93017"/>
                <a:gd name="connsiteY5" fmla="*/ 0 h 163710"/>
                <a:gd name="connsiteX6" fmla="*/ 50602 w 93017"/>
                <a:gd name="connsiteY6" fmla="*/ 3907 h 1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17" h="163710">
                  <a:moveTo>
                    <a:pt x="50602" y="3907"/>
                  </a:moveTo>
                  <a:cubicBezTo>
                    <a:pt x="50602" y="3907"/>
                    <a:pt x="-1860" y="43346"/>
                    <a:pt x="9302" y="95808"/>
                  </a:cubicBezTo>
                  <a:cubicBezTo>
                    <a:pt x="20650" y="148270"/>
                    <a:pt x="0" y="165199"/>
                    <a:pt x="0" y="165199"/>
                  </a:cubicBezTo>
                  <a:lnTo>
                    <a:pt x="77019" y="165199"/>
                  </a:lnTo>
                  <a:cubicBezTo>
                    <a:pt x="77019" y="165199"/>
                    <a:pt x="105110" y="151991"/>
                    <a:pt x="90227" y="108831"/>
                  </a:cubicBezTo>
                  <a:cubicBezTo>
                    <a:pt x="75158" y="65670"/>
                    <a:pt x="62694" y="19534"/>
                    <a:pt x="60275" y="0"/>
                  </a:cubicBezTo>
                  <a:lnTo>
                    <a:pt x="50602" y="390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34983E3C-800E-4883-9040-837831050C26}"/>
              </a:ext>
            </a:extLst>
          </p:cNvPr>
          <p:cNvSpPr/>
          <p:nvPr/>
        </p:nvSpPr>
        <p:spPr>
          <a:xfrm>
            <a:off x="3801534" y="1134534"/>
            <a:ext cx="4588933" cy="458893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3" name="Shape 107">
            <a:extLst>
              <a:ext uri="{FF2B5EF4-FFF2-40B4-BE49-F238E27FC236}">
                <a16:creationId xmlns:a16="http://schemas.microsoft.com/office/drawing/2014/main" id="{37EE6401-8074-43F2-9D6C-1B062E070362}"/>
              </a:ext>
            </a:extLst>
          </p:cNvPr>
          <p:cNvSpPr/>
          <p:nvPr/>
        </p:nvSpPr>
        <p:spPr>
          <a:xfrm>
            <a:off x="4097868" y="2985601"/>
            <a:ext cx="4047067" cy="164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914354"/>
            <a:r>
              <a:rPr lang="en-US" altLang="zh-CN" sz="4267" dirty="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SRS</a:t>
            </a:r>
            <a:r>
              <a:rPr lang="zh-CN" altLang="en-US" sz="4267" dirty="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需求分析</a:t>
            </a:r>
            <a:r>
              <a:rPr lang="en-US" altLang="zh-CN" sz="3200" dirty="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Requirements</a:t>
            </a:r>
          </a:p>
          <a:p>
            <a:pPr algn="ctr" defTabSz="914354"/>
            <a:endParaRPr lang="en-US" altLang="zh-CN" sz="3200" dirty="0">
              <a:solidFill>
                <a:prstClr val="white"/>
              </a:solidFill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92E03FB-EA37-4494-AA77-B1C01C03F215}"/>
              </a:ext>
            </a:extLst>
          </p:cNvPr>
          <p:cNvSpPr/>
          <p:nvPr/>
        </p:nvSpPr>
        <p:spPr>
          <a:xfrm>
            <a:off x="5149333" y="1855567"/>
            <a:ext cx="1893335" cy="498167"/>
          </a:xfrm>
          <a:prstGeom prst="roundRect">
            <a:avLst>
              <a:gd name="adj" fmla="val 50000"/>
            </a:avLst>
          </a:prstGeom>
          <a:noFill/>
          <a:ln w="12700">
            <a:miter lim="400000"/>
          </a:ln>
        </p:spPr>
        <p:txBody>
          <a:bodyPr wrap="none" lIns="33867" tIns="33867" rIns="33867" bIns="33867" rtlCol="0" anchor="ctr"/>
          <a:lstStyle/>
          <a:p>
            <a:pPr algn="ctr" defTabSz="389448"/>
            <a:r>
              <a:rPr lang="en-US" altLang="zh-CN" sz="2400">
                <a:solidFill>
                  <a:prstClr val="white"/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  <a:cs typeface="Arial"/>
              </a:rPr>
              <a:t>Part 02</a:t>
            </a:r>
            <a:endParaRPr lang="zh-CN" altLang="en-US" sz="2400" dirty="0">
              <a:solidFill>
                <a:prstClr val="white"/>
              </a:solidFill>
              <a:latin typeface="思源宋體 Light" panose="02020300000000000000" pitchFamily="18" charset="-128"/>
              <a:ea typeface="思源宋體 Light" panose="02020300000000000000" pitchFamily="18" charset="-128"/>
              <a:cs typeface="Arial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B87AE18-75C6-400E-B690-603A5BBD2CDB}"/>
              </a:ext>
            </a:extLst>
          </p:cNvPr>
          <p:cNvSpPr/>
          <p:nvPr/>
        </p:nvSpPr>
        <p:spPr>
          <a:xfrm>
            <a:off x="6043084" y="2494493"/>
            <a:ext cx="105833" cy="1058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2540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4"/>
            <a:fld id="{0A48CF6C-AF50-41F6-9F17-D1EEFE876BB5}" type="slidenum">
              <a:rPr lang="id-ID">
                <a:solidFill>
                  <a:prstClr val="white"/>
                </a:solidFill>
                <a:latin typeface="微软雅黑 Light"/>
                <a:ea typeface="微软雅黑 Light"/>
              </a:rPr>
              <a:pPr defTabSz="914354"/>
              <a:t>11</a:t>
            </a:fld>
            <a:endParaRPr lang="id-ID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370" y="452670"/>
            <a:ext cx="9380287" cy="41818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SRS</a:t>
            </a:r>
            <a:r>
              <a:rPr lang="zh-CN" altLang="en-US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需求分析</a:t>
            </a:r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Requirements——HOW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912285" y="3396088"/>
            <a:ext cx="2122444" cy="112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178">
              <a:lnSpc>
                <a:spcPct val="150000"/>
              </a:lnSpc>
            </a:pPr>
            <a:r>
              <a:rPr lang="id-ID" sz="1200" b="1" dirty="0">
                <a:solidFill>
                  <a:prstClr val="white"/>
                </a:solidFill>
                <a:latin typeface="Calibri"/>
                <a:ea typeface="微软雅黑"/>
              </a:rPr>
              <a:t>Present Sodales</a:t>
            </a:r>
            <a:endParaRPr lang="id-ID" sz="1200" dirty="0">
              <a:solidFill>
                <a:prstClr val="white"/>
              </a:solidFill>
              <a:latin typeface="Calibri"/>
              <a:ea typeface="微软雅黑"/>
            </a:endParaRPr>
          </a:p>
          <a:p>
            <a:pPr algn="ctr" defTabSz="1088178">
              <a:lnSpc>
                <a:spcPct val="150000"/>
              </a:lnSpc>
            </a:pPr>
            <a:r>
              <a:rPr lang="id-ID" sz="1200" dirty="0">
                <a:solidFill>
                  <a:prstClr val="white"/>
                </a:solidFill>
                <a:latin typeface="Calibri"/>
                <a:ea typeface="微软雅黑"/>
              </a:rPr>
              <a:t>Awali  pekerjaan dengan rasa kepercayaan diri selalu ucapkan kata yang baik</a:t>
            </a:r>
            <a:endParaRPr lang="en-US" sz="1200" dirty="0">
              <a:solidFill>
                <a:prstClr val="white"/>
              </a:solidFill>
              <a:latin typeface="Roboto Lt" pitchFamily="2" charset="0"/>
              <a:ea typeface="Roboto Lt" pitchFamily="2" charset="0"/>
              <a:cs typeface="Open Sans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9157274" y="3396088"/>
            <a:ext cx="2122444" cy="112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178">
              <a:lnSpc>
                <a:spcPct val="150000"/>
              </a:lnSpc>
            </a:pPr>
            <a:r>
              <a:rPr lang="id-ID" sz="1200" b="1" dirty="0">
                <a:solidFill>
                  <a:prstClr val="white"/>
                </a:solidFill>
                <a:latin typeface="Calibri"/>
                <a:ea typeface="微软雅黑"/>
              </a:rPr>
              <a:t>Present Sodales</a:t>
            </a:r>
            <a:endParaRPr lang="id-ID" sz="1200" dirty="0">
              <a:solidFill>
                <a:prstClr val="white"/>
              </a:solidFill>
              <a:latin typeface="Calibri"/>
              <a:ea typeface="微软雅黑"/>
            </a:endParaRPr>
          </a:p>
          <a:p>
            <a:pPr algn="ctr" defTabSz="1088178">
              <a:lnSpc>
                <a:spcPct val="150000"/>
              </a:lnSpc>
            </a:pPr>
            <a:r>
              <a:rPr lang="id-ID" sz="1200" dirty="0">
                <a:solidFill>
                  <a:prstClr val="white"/>
                </a:solidFill>
                <a:latin typeface="Calibri"/>
                <a:ea typeface="微软雅黑"/>
              </a:rPr>
              <a:t>Awali  pekerjaan dengan rasa kepercayaan diri selalu ucapkan kata yang baik</a:t>
            </a:r>
            <a:endParaRPr lang="en-US" sz="1200" dirty="0">
              <a:solidFill>
                <a:prstClr val="white"/>
              </a:solidFill>
              <a:latin typeface="Roboto Lt" pitchFamily="2" charset="0"/>
              <a:ea typeface="Roboto Lt" pitchFamily="2" charset="0"/>
              <a:cs typeface="Open Sans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9E9F97-3B82-40A7-A26E-CD604529848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C75B6BA5-AC6D-F4DD-DB0B-3CB59C208C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84004" y="2807209"/>
            <a:ext cx="2223995" cy="1888447"/>
            <a:chOff x="2182" y="753"/>
            <a:chExt cx="3314" cy="2814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A7ACD84-7E40-D4C9-C29D-569521592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1708"/>
              <a:ext cx="1106" cy="1859"/>
            </a:xfrm>
            <a:custGeom>
              <a:avLst/>
              <a:gdLst>
                <a:gd name="T0" fmla="*/ 0 w 1106"/>
                <a:gd name="T1" fmla="*/ 0 h 1859"/>
                <a:gd name="T2" fmla="*/ 0 w 1106"/>
                <a:gd name="T3" fmla="*/ 1222 h 1859"/>
                <a:gd name="T4" fmla="*/ 1106 w 1106"/>
                <a:gd name="T5" fmla="*/ 1859 h 1859"/>
                <a:gd name="T6" fmla="*/ 1106 w 1106"/>
                <a:gd name="T7" fmla="*/ 637 h 1859"/>
                <a:gd name="T8" fmla="*/ 0 w 1106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859">
                  <a:moveTo>
                    <a:pt x="0" y="0"/>
                  </a:moveTo>
                  <a:lnTo>
                    <a:pt x="0" y="1222"/>
                  </a:lnTo>
                  <a:lnTo>
                    <a:pt x="1106" y="1859"/>
                  </a:lnTo>
                  <a:lnTo>
                    <a:pt x="1106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AEDF07E-119E-8B5C-CC8D-276F9E599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08"/>
              <a:ext cx="1105" cy="1859"/>
            </a:xfrm>
            <a:custGeom>
              <a:avLst/>
              <a:gdLst>
                <a:gd name="T0" fmla="*/ 1105 w 1105"/>
                <a:gd name="T1" fmla="*/ 0 h 1859"/>
                <a:gd name="T2" fmla="*/ 1105 w 1105"/>
                <a:gd name="T3" fmla="*/ 1222 h 1859"/>
                <a:gd name="T4" fmla="*/ 0 w 1105"/>
                <a:gd name="T5" fmla="*/ 1859 h 1859"/>
                <a:gd name="T6" fmla="*/ 0 w 1105"/>
                <a:gd name="T7" fmla="*/ 637 h 1859"/>
                <a:gd name="T8" fmla="*/ 1105 w 1105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859">
                  <a:moveTo>
                    <a:pt x="1105" y="0"/>
                  </a:moveTo>
                  <a:lnTo>
                    <a:pt x="1105" y="1222"/>
                  </a:lnTo>
                  <a:lnTo>
                    <a:pt x="0" y="1859"/>
                  </a:lnTo>
                  <a:lnTo>
                    <a:pt x="0" y="637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5DB0E14-1B9E-8C52-B4A1-DCB9791AF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08"/>
              <a:ext cx="1657" cy="954"/>
            </a:xfrm>
            <a:custGeom>
              <a:avLst/>
              <a:gdLst>
                <a:gd name="T0" fmla="*/ 1657 w 1657"/>
                <a:gd name="T1" fmla="*/ 317 h 954"/>
                <a:gd name="T2" fmla="*/ 551 w 1657"/>
                <a:gd name="T3" fmla="*/ 954 h 954"/>
                <a:gd name="T4" fmla="*/ 0 w 1657"/>
                <a:gd name="T5" fmla="*/ 637 h 954"/>
                <a:gd name="T6" fmla="*/ 1105 w 1657"/>
                <a:gd name="T7" fmla="*/ 0 h 954"/>
                <a:gd name="T8" fmla="*/ 1657 w 1657"/>
                <a:gd name="T9" fmla="*/ 317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1657" y="317"/>
                  </a:moveTo>
                  <a:lnTo>
                    <a:pt x="551" y="954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FBBCA30-0AA7-3F24-9C3E-623D7B7AC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1708"/>
              <a:ext cx="1657" cy="954"/>
            </a:xfrm>
            <a:custGeom>
              <a:avLst/>
              <a:gdLst>
                <a:gd name="T0" fmla="*/ 551 w 1657"/>
                <a:gd name="T1" fmla="*/ 0 h 954"/>
                <a:gd name="T2" fmla="*/ 1657 w 1657"/>
                <a:gd name="T3" fmla="*/ 637 h 954"/>
                <a:gd name="T4" fmla="*/ 1105 w 1657"/>
                <a:gd name="T5" fmla="*/ 954 h 954"/>
                <a:gd name="T6" fmla="*/ 0 w 1657"/>
                <a:gd name="T7" fmla="*/ 317 h 954"/>
                <a:gd name="T8" fmla="*/ 551 w 1657"/>
                <a:gd name="T9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551" y="0"/>
                  </a:moveTo>
                  <a:lnTo>
                    <a:pt x="1657" y="637"/>
                  </a:lnTo>
                  <a:lnTo>
                    <a:pt x="1105" y="954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3B18E0E-7322-CE70-2673-DD549F8D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070"/>
              <a:ext cx="1105" cy="1275"/>
            </a:xfrm>
            <a:custGeom>
              <a:avLst/>
              <a:gdLst>
                <a:gd name="T0" fmla="*/ 1105 w 1105"/>
                <a:gd name="T1" fmla="*/ 638 h 1275"/>
                <a:gd name="T2" fmla="*/ 0 w 1105"/>
                <a:gd name="T3" fmla="*/ 1275 h 1275"/>
                <a:gd name="T4" fmla="*/ 0 w 1105"/>
                <a:gd name="T5" fmla="*/ 0 h 1275"/>
                <a:gd name="T6" fmla="*/ 1105 w 1105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5" h="1275">
                  <a:moveTo>
                    <a:pt x="1105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105" y="6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DAACFFDC-A437-8E53-B6DF-C63238F1D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753"/>
              <a:ext cx="1657" cy="955"/>
            </a:xfrm>
            <a:custGeom>
              <a:avLst/>
              <a:gdLst>
                <a:gd name="T0" fmla="*/ 1657 w 1657"/>
                <a:gd name="T1" fmla="*/ 317 h 955"/>
                <a:gd name="T2" fmla="*/ 551 w 1657"/>
                <a:gd name="T3" fmla="*/ 955 h 955"/>
                <a:gd name="T4" fmla="*/ 0 w 1657"/>
                <a:gd name="T5" fmla="*/ 637 h 955"/>
                <a:gd name="T6" fmla="*/ 1105 w 1657"/>
                <a:gd name="T7" fmla="*/ 0 h 955"/>
                <a:gd name="T8" fmla="*/ 1657 w 1657"/>
                <a:gd name="T9" fmla="*/ 31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1657" y="317"/>
                  </a:moveTo>
                  <a:lnTo>
                    <a:pt x="551" y="955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013FD1E5-13D5-8C63-697C-CC8142DD7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753"/>
              <a:ext cx="1657" cy="955"/>
            </a:xfrm>
            <a:custGeom>
              <a:avLst/>
              <a:gdLst>
                <a:gd name="T0" fmla="*/ 551 w 1657"/>
                <a:gd name="T1" fmla="*/ 0 h 955"/>
                <a:gd name="T2" fmla="*/ 1657 w 1657"/>
                <a:gd name="T3" fmla="*/ 637 h 955"/>
                <a:gd name="T4" fmla="*/ 1105 w 1657"/>
                <a:gd name="T5" fmla="*/ 955 h 955"/>
                <a:gd name="T6" fmla="*/ 0 w 1657"/>
                <a:gd name="T7" fmla="*/ 317 h 955"/>
                <a:gd name="T8" fmla="*/ 551 w 1657"/>
                <a:gd name="T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551" y="0"/>
                  </a:moveTo>
                  <a:lnTo>
                    <a:pt x="1657" y="637"/>
                  </a:lnTo>
                  <a:lnTo>
                    <a:pt x="1105" y="955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16DBA6EB-E3F3-74E9-021E-27E7222F6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1070"/>
              <a:ext cx="1106" cy="1275"/>
            </a:xfrm>
            <a:custGeom>
              <a:avLst/>
              <a:gdLst>
                <a:gd name="T0" fmla="*/ 1106 w 1106"/>
                <a:gd name="T1" fmla="*/ 0 h 1275"/>
                <a:gd name="T2" fmla="*/ 1106 w 1106"/>
                <a:gd name="T3" fmla="*/ 0 h 1275"/>
                <a:gd name="T4" fmla="*/ 0 w 1106"/>
                <a:gd name="T5" fmla="*/ 638 h 1275"/>
                <a:gd name="T6" fmla="*/ 1106 w 1106"/>
                <a:gd name="T7" fmla="*/ 1275 h 1275"/>
                <a:gd name="T8" fmla="*/ 1106 w 1106"/>
                <a:gd name="T9" fmla="*/ 1275 h 1275"/>
                <a:gd name="T10" fmla="*/ 1106 w 1106"/>
                <a:gd name="T11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1275">
                  <a:moveTo>
                    <a:pt x="1106" y="0"/>
                  </a:moveTo>
                  <a:lnTo>
                    <a:pt x="1106" y="0"/>
                  </a:lnTo>
                  <a:lnTo>
                    <a:pt x="0" y="638"/>
                  </a:lnTo>
                  <a:lnTo>
                    <a:pt x="1106" y="1275"/>
                  </a:lnTo>
                  <a:lnTo>
                    <a:pt x="1106" y="127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3" name="Group 14">
            <a:extLst>
              <a:ext uri="{FF2B5EF4-FFF2-40B4-BE49-F238E27FC236}">
                <a16:creationId xmlns:a16="http://schemas.microsoft.com/office/drawing/2014/main" id="{BFEF4AF7-B85A-D45C-DC8B-161CFFB778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1253" y="2807209"/>
            <a:ext cx="2223995" cy="1888447"/>
            <a:chOff x="2182" y="753"/>
            <a:chExt cx="3314" cy="2814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499B16A-A122-A2D3-E7A9-9EB64AA8A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1708"/>
              <a:ext cx="1106" cy="1859"/>
            </a:xfrm>
            <a:custGeom>
              <a:avLst/>
              <a:gdLst>
                <a:gd name="T0" fmla="*/ 0 w 1106"/>
                <a:gd name="T1" fmla="*/ 0 h 1859"/>
                <a:gd name="T2" fmla="*/ 0 w 1106"/>
                <a:gd name="T3" fmla="*/ 1222 h 1859"/>
                <a:gd name="T4" fmla="*/ 1106 w 1106"/>
                <a:gd name="T5" fmla="*/ 1859 h 1859"/>
                <a:gd name="T6" fmla="*/ 1106 w 1106"/>
                <a:gd name="T7" fmla="*/ 637 h 1859"/>
                <a:gd name="T8" fmla="*/ 0 w 1106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859">
                  <a:moveTo>
                    <a:pt x="0" y="0"/>
                  </a:moveTo>
                  <a:lnTo>
                    <a:pt x="0" y="1222"/>
                  </a:lnTo>
                  <a:lnTo>
                    <a:pt x="1106" y="1859"/>
                  </a:lnTo>
                  <a:lnTo>
                    <a:pt x="1106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1250EC62-6C58-C1BA-4079-BB2D72AA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08"/>
              <a:ext cx="1105" cy="1859"/>
            </a:xfrm>
            <a:custGeom>
              <a:avLst/>
              <a:gdLst>
                <a:gd name="T0" fmla="*/ 1105 w 1105"/>
                <a:gd name="T1" fmla="*/ 0 h 1859"/>
                <a:gd name="T2" fmla="*/ 1105 w 1105"/>
                <a:gd name="T3" fmla="*/ 1222 h 1859"/>
                <a:gd name="T4" fmla="*/ 0 w 1105"/>
                <a:gd name="T5" fmla="*/ 1859 h 1859"/>
                <a:gd name="T6" fmla="*/ 0 w 1105"/>
                <a:gd name="T7" fmla="*/ 637 h 1859"/>
                <a:gd name="T8" fmla="*/ 1105 w 1105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859">
                  <a:moveTo>
                    <a:pt x="1105" y="0"/>
                  </a:moveTo>
                  <a:lnTo>
                    <a:pt x="1105" y="1222"/>
                  </a:lnTo>
                  <a:lnTo>
                    <a:pt x="0" y="1859"/>
                  </a:lnTo>
                  <a:lnTo>
                    <a:pt x="0" y="637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33C3C7FC-414D-7B6C-9C07-4DA6D619C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08"/>
              <a:ext cx="1657" cy="954"/>
            </a:xfrm>
            <a:custGeom>
              <a:avLst/>
              <a:gdLst>
                <a:gd name="T0" fmla="*/ 1657 w 1657"/>
                <a:gd name="T1" fmla="*/ 317 h 954"/>
                <a:gd name="T2" fmla="*/ 551 w 1657"/>
                <a:gd name="T3" fmla="*/ 954 h 954"/>
                <a:gd name="T4" fmla="*/ 0 w 1657"/>
                <a:gd name="T5" fmla="*/ 637 h 954"/>
                <a:gd name="T6" fmla="*/ 1105 w 1657"/>
                <a:gd name="T7" fmla="*/ 0 h 954"/>
                <a:gd name="T8" fmla="*/ 1657 w 1657"/>
                <a:gd name="T9" fmla="*/ 317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1657" y="317"/>
                  </a:moveTo>
                  <a:lnTo>
                    <a:pt x="551" y="954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1D0469FA-AAC9-2D11-4922-0CFAB36C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1708"/>
              <a:ext cx="1657" cy="954"/>
            </a:xfrm>
            <a:custGeom>
              <a:avLst/>
              <a:gdLst>
                <a:gd name="T0" fmla="*/ 551 w 1657"/>
                <a:gd name="T1" fmla="*/ 0 h 954"/>
                <a:gd name="T2" fmla="*/ 1657 w 1657"/>
                <a:gd name="T3" fmla="*/ 637 h 954"/>
                <a:gd name="T4" fmla="*/ 1105 w 1657"/>
                <a:gd name="T5" fmla="*/ 954 h 954"/>
                <a:gd name="T6" fmla="*/ 0 w 1657"/>
                <a:gd name="T7" fmla="*/ 317 h 954"/>
                <a:gd name="T8" fmla="*/ 551 w 1657"/>
                <a:gd name="T9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551" y="0"/>
                  </a:moveTo>
                  <a:lnTo>
                    <a:pt x="1657" y="637"/>
                  </a:lnTo>
                  <a:lnTo>
                    <a:pt x="1105" y="954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D7D3CA55-A308-7156-4392-CC72D34B5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070"/>
              <a:ext cx="1105" cy="1275"/>
            </a:xfrm>
            <a:custGeom>
              <a:avLst/>
              <a:gdLst>
                <a:gd name="T0" fmla="*/ 1105 w 1105"/>
                <a:gd name="T1" fmla="*/ 638 h 1275"/>
                <a:gd name="T2" fmla="*/ 0 w 1105"/>
                <a:gd name="T3" fmla="*/ 1275 h 1275"/>
                <a:gd name="T4" fmla="*/ 0 w 1105"/>
                <a:gd name="T5" fmla="*/ 0 h 1275"/>
                <a:gd name="T6" fmla="*/ 1105 w 1105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5" h="1275">
                  <a:moveTo>
                    <a:pt x="1105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105" y="6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5EDF7A84-0E4D-AB56-1CD5-244D96D11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753"/>
              <a:ext cx="1657" cy="955"/>
            </a:xfrm>
            <a:custGeom>
              <a:avLst/>
              <a:gdLst>
                <a:gd name="T0" fmla="*/ 1657 w 1657"/>
                <a:gd name="T1" fmla="*/ 317 h 955"/>
                <a:gd name="T2" fmla="*/ 551 w 1657"/>
                <a:gd name="T3" fmla="*/ 955 h 955"/>
                <a:gd name="T4" fmla="*/ 0 w 1657"/>
                <a:gd name="T5" fmla="*/ 637 h 955"/>
                <a:gd name="T6" fmla="*/ 1105 w 1657"/>
                <a:gd name="T7" fmla="*/ 0 h 955"/>
                <a:gd name="T8" fmla="*/ 1657 w 1657"/>
                <a:gd name="T9" fmla="*/ 31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1657" y="317"/>
                  </a:moveTo>
                  <a:lnTo>
                    <a:pt x="551" y="955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0BB4368E-7408-6A52-B17F-FC19AFA62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753"/>
              <a:ext cx="1657" cy="955"/>
            </a:xfrm>
            <a:custGeom>
              <a:avLst/>
              <a:gdLst>
                <a:gd name="T0" fmla="*/ 551 w 1657"/>
                <a:gd name="T1" fmla="*/ 0 h 955"/>
                <a:gd name="T2" fmla="*/ 1657 w 1657"/>
                <a:gd name="T3" fmla="*/ 637 h 955"/>
                <a:gd name="T4" fmla="*/ 1105 w 1657"/>
                <a:gd name="T5" fmla="*/ 955 h 955"/>
                <a:gd name="T6" fmla="*/ 0 w 1657"/>
                <a:gd name="T7" fmla="*/ 317 h 955"/>
                <a:gd name="T8" fmla="*/ 551 w 1657"/>
                <a:gd name="T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551" y="0"/>
                  </a:moveTo>
                  <a:lnTo>
                    <a:pt x="1657" y="637"/>
                  </a:lnTo>
                  <a:lnTo>
                    <a:pt x="1105" y="955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A5AF5C90-11BC-C5C3-4BD8-7B9B9B6F8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1070"/>
              <a:ext cx="1106" cy="1275"/>
            </a:xfrm>
            <a:custGeom>
              <a:avLst/>
              <a:gdLst>
                <a:gd name="T0" fmla="*/ 1106 w 1106"/>
                <a:gd name="T1" fmla="*/ 0 h 1275"/>
                <a:gd name="T2" fmla="*/ 1106 w 1106"/>
                <a:gd name="T3" fmla="*/ 0 h 1275"/>
                <a:gd name="T4" fmla="*/ 0 w 1106"/>
                <a:gd name="T5" fmla="*/ 638 h 1275"/>
                <a:gd name="T6" fmla="*/ 1106 w 1106"/>
                <a:gd name="T7" fmla="*/ 1275 h 1275"/>
                <a:gd name="T8" fmla="*/ 1106 w 1106"/>
                <a:gd name="T9" fmla="*/ 1275 h 1275"/>
                <a:gd name="T10" fmla="*/ 1106 w 1106"/>
                <a:gd name="T11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1275">
                  <a:moveTo>
                    <a:pt x="1106" y="0"/>
                  </a:moveTo>
                  <a:lnTo>
                    <a:pt x="1106" y="0"/>
                  </a:lnTo>
                  <a:lnTo>
                    <a:pt x="0" y="638"/>
                  </a:lnTo>
                  <a:lnTo>
                    <a:pt x="1106" y="1275"/>
                  </a:lnTo>
                  <a:lnTo>
                    <a:pt x="1106" y="127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42" name="Group 14">
            <a:extLst>
              <a:ext uri="{FF2B5EF4-FFF2-40B4-BE49-F238E27FC236}">
                <a16:creationId xmlns:a16="http://schemas.microsoft.com/office/drawing/2014/main" id="{AF2FD2BD-8220-8DC0-8908-5C41D10AF7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96755" y="2807209"/>
            <a:ext cx="2223995" cy="1888447"/>
            <a:chOff x="2182" y="753"/>
            <a:chExt cx="3314" cy="2814"/>
          </a:xfrm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75982398-78DA-4872-86EB-4CDB5CBEE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1708"/>
              <a:ext cx="1106" cy="1859"/>
            </a:xfrm>
            <a:custGeom>
              <a:avLst/>
              <a:gdLst>
                <a:gd name="T0" fmla="*/ 0 w 1106"/>
                <a:gd name="T1" fmla="*/ 0 h 1859"/>
                <a:gd name="T2" fmla="*/ 0 w 1106"/>
                <a:gd name="T3" fmla="*/ 1222 h 1859"/>
                <a:gd name="T4" fmla="*/ 1106 w 1106"/>
                <a:gd name="T5" fmla="*/ 1859 h 1859"/>
                <a:gd name="T6" fmla="*/ 1106 w 1106"/>
                <a:gd name="T7" fmla="*/ 637 h 1859"/>
                <a:gd name="T8" fmla="*/ 0 w 1106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859">
                  <a:moveTo>
                    <a:pt x="0" y="0"/>
                  </a:moveTo>
                  <a:lnTo>
                    <a:pt x="0" y="1222"/>
                  </a:lnTo>
                  <a:lnTo>
                    <a:pt x="1106" y="1859"/>
                  </a:lnTo>
                  <a:lnTo>
                    <a:pt x="1106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3DEF77A7-2AB8-767E-B733-02D897F4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08"/>
              <a:ext cx="1105" cy="1859"/>
            </a:xfrm>
            <a:custGeom>
              <a:avLst/>
              <a:gdLst>
                <a:gd name="T0" fmla="*/ 1105 w 1105"/>
                <a:gd name="T1" fmla="*/ 0 h 1859"/>
                <a:gd name="T2" fmla="*/ 1105 w 1105"/>
                <a:gd name="T3" fmla="*/ 1222 h 1859"/>
                <a:gd name="T4" fmla="*/ 0 w 1105"/>
                <a:gd name="T5" fmla="*/ 1859 h 1859"/>
                <a:gd name="T6" fmla="*/ 0 w 1105"/>
                <a:gd name="T7" fmla="*/ 637 h 1859"/>
                <a:gd name="T8" fmla="*/ 1105 w 1105"/>
                <a:gd name="T9" fmla="*/ 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859">
                  <a:moveTo>
                    <a:pt x="1105" y="0"/>
                  </a:moveTo>
                  <a:lnTo>
                    <a:pt x="1105" y="1222"/>
                  </a:lnTo>
                  <a:lnTo>
                    <a:pt x="0" y="1859"/>
                  </a:lnTo>
                  <a:lnTo>
                    <a:pt x="0" y="637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9374593A-41CF-8600-03D9-060BD65B6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08"/>
              <a:ext cx="1657" cy="954"/>
            </a:xfrm>
            <a:custGeom>
              <a:avLst/>
              <a:gdLst>
                <a:gd name="T0" fmla="*/ 1657 w 1657"/>
                <a:gd name="T1" fmla="*/ 317 h 954"/>
                <a:gd name="T2" fmla="*/ 551 w 1657"/>
                <a:gd name="T3" fmla="*/ 954 h 954"/>
                <a:gd name="T4" fmla="*/ 0 w 1657"/>
                <a:gd name="T5" fmla="*/ 637 h 954"/>
                <a:gd name="T6" fmla="*/ 1105 w 1657"/>
                <a:gd name="T7" fmla="*/ 0 h 954"/>
                <a:gd name="T8" fmla="*/ 1657 w 1657"/>
                <a:gd name="T9" fmla="*/ 317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1657" y="317"/>
                  </a:moveTo>
                  <a:lnTo>
                    <a:pt x="551" y="954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4550A28B-F3AC-8A6A-7DF5-548F14CB4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1708"/>
              <a:ext cx="1657" cy="954"/>
            </a:xfrm>
            <a:custGeom>
              <a:avLst/>
              <a:gdLst>
                <a:gd name="T0" fmla="*/ 551 w 1657"/>
                <a:gd name="T1" fmla="*/ 0 h 954"/>
                <a:gd name="T2" fmla="*/ 1657 w 1657"/>
                <a:gd name="T3" fmla="*/ 637 h 954"/>
                <a:gd name="T4" fmla="*/ 1105 w 1657"/>
                <a:gd name="T5" fmla="*/ 954 h 954"/>
                <a:gd name="T6" fmla="*/ 0 w 1657"/>
                <a:gd name="T7" fmla="*/ 317 h 954"/>
                <a:gd name="T8" fmla="*/ 551 w 1657"/>
                <a:gd name="T9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4">
                  <a:moveTo>
                    <a:pt x="551" y="0"/>
                  </a:moveTo>
                  <a:lnTo>
                    <a:pt x="1657" y="637"/>
                  </a:lnTo>
                  <a:lnTo>
                    <a:pt x="1105" y="954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3ED794C0-B6BD-35EA-EC20-24ECABE3A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070"/>
              <a:ext cx="1105" cy="1275"/>
            </a:xfrm>
            <a:custGeom>
              <a:avLst/>
              <a:gdLst>
                <a:gd name="T0" fmla="*/ 1105 w 1105"/>
                <a:gd name="T1" fmla="*/ 638 h 1275"/>
                <a:gd name="T2" fmla="*/ 0 w 1105"/>
                <a:gd name="T3" fmla="*/ 1275 h 1275"/>
                <a:gd name="T4" fmla="*/ 0 w 1105"/>
                <a:gd name="T5" fmla="*/ 0 h 1275"/>
                <a:gd name="T6" fmla="*/ 1105 w 1105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5" h="1275">
                  <a:moveTo>
                    <a:pt x="1105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105" y="6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7650EEFE-2ADB-E9FE-4B1B-2F9FF2ADA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753"/>
              <a:ext cx="1657" cy="955"/>
            </a:xfrm>
            <a:custGeom>
              <a:avLst/>
              <a:gdLst>
                <a:gd name="T0" fmla="*/ 1657 w 1657"/>
                <a:gd name="T1" fmla="*/ 317 h 955"/>
                <a:gd name="T2" fmla="*/ 551 w 1657"/>
                <a:gd name="T3" fmla="*/ 955 h 955"/>
                <a:gd name="T4" fmla="*/ 0 w 1657"/>
                <a:gd name="T5" fmla="*/ 637 h 955"/>
                <a:gd name="T6" fmla="*/ 1105 w 1657"/>
                <a:gd name="T7" fmla="*/ 0 h 955"/>
                <a:gd name="T8" fmla="*/ 1657 w 1657"/>
                <a:gd name="T9" fmla="*/ 317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1657" y="317"/>
                  </a:moveTo>
                  <a:lnTo>
                    <a:pt x="551" y="955"/>
                  </a:lnTo>
                  <a:lnTo>
                    <a:pt x="0" y="637"/>
                  </a:lnTo>
                  <a:lnTo>
                    <a:pt x="1105" y="0"/>
                  </a:lnTo>
                  <a:lnTo>
                    <a:pt x="1657" y="31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C8E4A4C3-4B0F-6D82-D9A0-DB0C06C4E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753"/>
              <a:ext cx="1657" cy="955"/>
            </a:xfrm>
            <a:custGeom>
              <a:avLst/>
              <a:gdLst>
                <a:gd name="T0" fmla="*/ 551 w 1657"/>
                <a:gd name="T1" fmla="*/ 0 h 955"/>
                <a:gd name="T2" fmla="*/ 1657 w 1657"/>
                <a:gd name="T3" fmla="*/ 637 h 955"/>
                <a:gd name="T4" fmla="*/ 1105 w 1657"/>
                <a:gd name="T5" fmla="*/ 955 h 955"/>
                <a:gd name="T6" fmla="*/ 0 w 1657"/>
                <a:gd name="T7" fmla="*/ 317 h 955"/>
                <a:gd name="T8" fmla="*/ 551 w 1657"/>
                <a:gd name="T9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955">
                  <a:moveTo>
                    <a:pt x="551" y="0"/>
                  </a:moveTo>
                  <a:lnTo>
                    <a:pt x="1657" y="637"/>
                  </a:lnTo>
                  <a:lnTo>
                    <a:pt x="1105" y="955"/>
                  </a:lnTo>
                  <a:lnTo>
                    <a:pt x="0" y="317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8D0F2FB8-401A-2FC7-86DC-A4CBC3CA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1070"/>
              <a:ext cx="1106" cy="1275"/>
            </a:xfrm>
            <a:custGeom>
              <a:avLst/>
              <a:gdLst>
                <a:gd name="T0" fmla="*/ 1106 w 1106"/>
                <a:gd name="T1" fmla="*/ 0 h 1275"/>
                <a:gd name="T2" fmla="*/ 1106 w 1106"/>
                <a:gd name="T3" fmla="*/ 0 h 1275"/>
                <a:gd name="T4" fmla="*/ 0 w 1106"/>
                <a:gd name="T5" fmla="*/ 638 h 1275"/>
                <a:gd name="T6" fmla="*/ 1106 w 1106"/>
                <a:gd name="T7" fmla="*/ 1275 h 1275"/>
                <a:gd name="T8" fmla="*/ 1106 w 1106"/>
                <a:gd name="T9" fmla="*/ 1275 h 1275"/>
                <a:gd name="T10" fmla="*/ 1106 w 1106"/>
                <a:gd name="T11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1275">
                  <a:moveTo>
                    <a:pt x="1106" y="0"/>
                  </a:moveTo>
                  <a:lnTo>
                    <a:pt x="1106" y="0"/>
                  </a:lnTo>
                  <a:lnTo>
                    <a:pt x="0" y="638"/>
                  </a:lnTo>
                  <a:lnTo>
                    <a:pt x="1106" y="1275"/>
                  </a:lnTo>
                  <a:lnTo>
                    <a:pt x="1106" y="1275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id-ID" sz="1351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51" name="Rectangle 169">
            <a:extLst>
              <a:ext uri="{FF2B5EF4-FFF2-40B4-BE49-F238E27FC236}">
                <a16:creationId xmlns:a16="http://schemas.microsoft.com/office/drawing/2014/main" id="{41D9A8C8-D36B-91A4-E065-7FDD273A5F78}"/>
              </a:ext>
            </a:extLst>
          </p:cNvPr>
          <p:cNvSpPr/>
          <p:nvPr/>
        </p:nvSpPr>
        <p:spPr>
          <a:xfrm>
            <a:off x="1580936" y="6094683"/>
            <a:ext cx="2204629" cy="50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351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52" name="Rectangle 172">
            <a:extLst>
              <a:ext uri="{FF2B5EF4-FFF2-40B4-BE49-F238E27FC236}">
                <a16:creationId xmlns:a16="http://schemas.microsoft.com/office/drawing/2014/main" id="{4C952F34-9473-7287-D53F-4EBF29B94A61}"/>
              </a:ext>
            </a:extLst>
          </p:cNvPr>
          <p:cNvSpPr/>
          <p:nvPr/>
        </p:nvSpPr>
        <p:spPr>
          <a:xfrm>
            <a:off x="4993687" y="6094683"/>
            <a:ext cx="2204629" cy="50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351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53" name="Rectangle 175">
            <a:extLst>
              <a:ext uri="{FF2B5EF4-FFF2-40B4-BE49-F238E27FC236}">
                <a16:creationId xmlns:a16="http://schemas.microsoft.com/office/drawing/2014/main" id="{3973408A-A333-0CC3-BE8E-86D917EB7950}"/>
              </a:ext>
            </a:extLst>
          </p:cNvPr>
          <p:cNvSpPr/>
          <p:nvPr/>
        </p:nvSpPr>
        <p:spPr>
          <a:xfrm>
            <a:off x="8401135" y="6094683"/>
            <a:ext cx="2204629" cy="50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351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54" name="Rectangle 42">
            <a:extLst>
              <a:ext uri="{FF2B5EF4-FFF2-40B4-BE49-F238E27FC236}">
                <a16:creationId xmlns:a16="http://schemas.microsoft.com/office/drawing/2014/main" id="{9C6F3C16-85D7-C0B0-47FE-B3E6A2C2462F}"/>
              </a:ext>
            </a:extLst>
          </p:cNvPr>
          <p:cNvSpPr/>
          <p:nvPr/>
        </p:nvSpPr>
        <p:spPr>
          <a:xfrm>
            <a:off x="1653700" y="4812825"/>
            <a:ext cx="2031325" cy="1050948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algn="ctr" defTabSz="914354">
              <a:lnSpc>
                <a:spcPct val="150000"/>
              </a:lnSpc>
            </a:pPr>
            <a:r>
              <a:rPr lang="zh-CN" altLang="en-US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课程需求说明文档</a:t>
            </a:r>
            <a:endParaRPr lang="id-ID" sz="1333" dirty="0">
              <a:solidFill>
                <a:srgbClr val="3378A6">
                  <a:lumMod val="75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algn="ctr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结合课程发布在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canvas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上的需求文档，与教师进行简单的交流。</a:t>
            </a:r>
            <a:endParaRPr lang="id-ID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5" name="Rectangle 43">
            <a:extLst>
              <a:ext uri="{FF2B5EF4-FFF2-40B4-BE49-F238E27FC236}">
                <a16:creationId xmlns:a16="http://schemas.microsoft.com/office/drawing/2014/main" id="{C9BD6D84-4DF8-450F-4B9D-88F1B8E981C8}"/>
              </a:ext>
            </a:extLst>
          </p:cNvPr>
          <p:cNvSpPr/>
          <p:nvPr/>
        </p:nvSpPr>
        <p:spPr>
          <a:xfrm>
            <a:off x="5080338" y="4810394"/>
            <a:ext cx="2031325" cy="1050948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algn="ctr" defTabSz="914354">
              <a:lnSpc>
                <a:spcPct val="150000"/>
              </a:lnSpc>
            </a:pPr>
            <a:r>
              <a:rPr lang="zh-CN" altLang="en-US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将自己代入使用者角色</a:t>
            </a:r>
            <a:endParaRPr lang="id-ID" sz="1333" dirty="0">
              <a:solidFill>
                <a:srgbClr val="3378A6">
                  <a:lumMod val="75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algn="ctr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结合自己的使用相关软件的经历，带入使用者的角色的角度，进行需求分析。</a:t>
            </a:r>
            <a:endParaRPr lang="id-ID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405BB3AC-4AFE-06B7-3FA6-7E762CAF1A58}"/>
              </a:ext>
            </a:extLst>
          </p:cNvPr>
          <p:cNvSpPr/>
          <p:nvPr/>
        </p:nvSpPr>
        <p:spPr>
          <a:xfrm>
            <a:off x="8495682" y="4810393"/>
            <a:ext cx="2031325" cy="1050948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algn="ctr" defTabSz="914354">
              <a:lnSpc>
                <a:spcPct val="150000"/>
              </a:lnSpc>
            </a:pPr>
            <a:r>
              <a:rPr lang="zh-CN" altLang="en-US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类似项目参考</a:t>
            </a:r>
            <a:endParaRPr lang="en-US" altLang="zh-CN" sz="1333" dirty="0">
              <a:solidFill>
                <a:srgbClr val="3378A6">
                  <a:lumMod val="75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algn="ctr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此外，我们还参考了网上一些相关的项目，包括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B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站上类似的实验教学管理系统和其他后台管理系统。</a:t>
            </a:r>
            <a:endParaRPr lang="id-ID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8697A80-468F-44E1-2538-65A0E1B05BE9}"/>
              </a:ext>
            </a:extLst>
          </p:cNvPr>
          <p:cNvGrpSpPr/>
          <p:nvPr/>
        </p:nvGrpSpPr>
        <p:grpSpPr>
          <a:xfrm>
            <a:off x="2221236" y="1700785"/>
            <a:ext cx="896257" cy="894465"/>
            <a:chOff x="1665926" y="1275588"/>
            <a:chExt cx="672193" cy="670849"/>
          </a:xfrm>
        </p:grpSpPr>
        <p:sp>
          <p:nvSpPr>
            <p:cNvPr id="58" name="Oval 19">
              <a:extLst>
                <a:ext uri="{FF2B5EF4-FFF2-40B4-BE49-F238E27FC236}">
                  <a16:creationId xmlns:a16="http://schemas.microsoft.com/office/drawing/2014/main" id="{F4BE7859-35F7-9806-7E95-6773530E1C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5926" y="1275588"/>
              <a:ext cx="672193" cy="67084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354"/>
              <a:endParaRPr lang="id-ID" sz="2000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Freeform 117">
              <a:extLst>
                <a:ext uri="{FF2B5EF4-FFF2-40B4-BE49-F238E27FC236}">
                  <a16:creationId xmlns:a16="http://schemas.microsoft.com/office/drawing/2014/main" id="{DBBB6307-0EB9-3041-2C6F-A0A03738A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028" y="1419229"/>
              <a:ext cx="263522" cy="338814"/>
            </a:xfrm>
            <a:custGeom>
              <a:avLst/>
              <a:gdLst>
                <a:gd name="T0" fmla="*/ 108 w 130"/>
                <a:gd name="T1" fmla="*/ 162 h 166"/>
                <a:gd name="T2" fmla="*/ 108 w 130"/>
                <a:gd name="T3" fmla="*/ 166 h 166"/>
                <a:gd name="T4" fmla="*/ 108 w 130"/>
                <a:gd name="T5" fmla="*/ 166 h 166"/>
                <a:gd name="T6" fmla="*/ 3 w 130"/>
                <a:gd name="T7" fmla="*/ 166 h 166"/>
                <a:gd name="T8" fmla="*/ 0 w 130"/>
                <a:gd name="T9" fmla="*/ 166 h 166"/>
                <a:gd name="T10" fmla="*/ 0 w 130"/>
                <a:gd name="T11" fmla="*/ 166 h 166"/>
                <a:gd name="T12" fmla="*/ 0 w 130"/>
                <a:gd name="T13" fmla="*/ 98 h 166"/>
                <a:gd name="T14" fmla="*/ 11 w 130"/>
                <a:gd name="T15" fmla="*/ 98 h 166"/>
                <a:gd name="T16" fmla="*/ 11 w 130"/>
                <a:gd name="T17" fmla="*/ 155 h 166"/>
                <a:gd name="T18" fmla="*/ 97 w 130"/>
                <a:gd name="T19" fmla="*/ 155 h 166"/>
                <a:gd name="T20" fmla="*/ 97 w 130"/>
                <a:gd name="T21" fmla="*/ 98 h 166"/>
                <a:gd name="T22" fmla="*/ 108 w 130"/>
                <a:gd name="T23" fmla="*/ 98 h 166"/>
                <a:gd name="T24" fmla="*/ 108 w 130"/>
                <a:gd name="T25" fmla="*/ 162 h 166"/>
                <a:gd name="T26" fmla="*/ 86 w 130"/>
                <a:gd name="T27" fmla="*/ 143 h 166"/>
                <a:gd name="T28" fmla="*/ 20 w 130"/>
                <a:gd name="T29" fmla="*/ 144 h 166"/>
                <a:gd name="T30" fmla="*/ 20 w 130"/>
                <a:gd name="T31" fmla="*/ 130 h 166"/>
                <a:gd name="T32" fmla="*/ 86 w 130"/>
                <a:gd name="T33" fmla="*/ 129 h 166"/>
                <a:gd name="T34" fmla="*/ 86 w 130"/>
                <a:gd name="T35" fmla="*/ 143 h 166"/>
                <a:gd name="T36" fmla="*/ 87 w 130"/>
                <a:gd name="T37" fmla="*/ 112 h 166"/>
                <a:gd name="T38" fmla="*/ 86 w 130"/>
                <a:gd name="T39" fmla="*/ 126 h 166"/>
                <a:gd name="T40" fmla="*/ 21 w 130"/>
                <a:gd name="T41" fmla="*/ 119 h 166"/>
                <a:gd name="T42" fmla="*/ 22 w 130"/>
                <a:gd name="T43" fmla="*/ 106 h 166"/>
                <a:gd name="T44" fmla="*/ 87 w 130"/>
                <a:gd name="T45" fmla="*/ 112 h 166"/>
                <a:gd name="T46" fmla="*/ 91 w 130"/>
                <a:gd name="T47" fmla="*/ 93 h 166"/>
                <a:gd name="T48" fmla="*/ 88 w 130"/>
                <a:gd name="T49" fmla="*/ 107 h 166"/>
                <a:gd name="T50" fmla="*/ 25 w 130"/>
                <a:gd name="T51" fmla="*/ 90 h 166"/>
                <a:gd name="T52" fmla="*/ 28 w 130"/>
                <a:gd name="T53" fmla="*/ 76 h 166"/>
                <a:gd name="T54" fmla="*/ 91 w 130"/>
                <a:gd name="T55" fmla="*/ 93 h 166"/>
                <a:gd name="T56" fmla="*/ 100 w 130"/>
                <a:gd name="T57" fmla="*/ 77 h 166"/>
                <a:gd name="T58" fmla="*/ 93 w 130"/>
                <a:gd name="T59" fmla="*/ 89 h 166"/>
                <a:gd name="T60" fmla="*/ 36 w 130"/>
                <a:gd name="T61" fmla="*/ 56 h 166"/>
                <a:gd name="T62" fmla="*/ 43 w 130"/>
                <a:gd name="T63" fmla="*/ 44 h 166"/>
                <a:gd name="T64" fmla="*/ 100 w 130"/>
                <a:gd name="T65" fmla="*/ 77 h 166"/>
                <a:gd name="T66" fmla="*/ 113 w 130"/>
                <a:gd name="T67" fmla="*/ 68 h 166"/>
                <a:gd name="T68" fmla="*/ 102 w 130"/>
                <a:gd name="T69" fmla="*/ 76 h 166"/>
                <a:gd name="T70" fmla="*/ 65 w 130"/>
                <a:gd name="T71" fmla="*/ 22 h 166"/>
                <a:gd name="T72" fmla="*/ 77 w 130"/>
                <a:gd name="T73" fmla="*/ 14 h 166"/>
                <a:gd name="T74" fmla="*/ 113 w 130"/>
                <a:gd name="T75" fmla="*/ 68 h 166"/>
                <a:gd name="T76" fmla="*/ 130 w 130"/>
                <a:gd name="T77" fmla="*/ 64 h 166"/>
                <a:gd name="T78" fmla="*/ 116 w 130"/>
                <a:gd name="T79" fmla="*/ 67 h 166"/>
                <a:gd name="T80" fmla="*/ 105 w 130"/>
                <a:gd name="T81" fmla="*/ 2 h 166"/>
                <a:gd name="T82" fmla="*/ 118 w 130"/>
                <a:gd name="T83" fmla="*/ 0 h 166"/>
                <a:gd name="T84" fmla="*/ 130 w 130"/>
                <a:gd name="T85" fmla="*/ 6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66">
                  <a:moveTo>
                    <a:pt x="108" y="162"/>
                  </a:moveTo>
                  <a:cubicBezTo>
                    <a:pt x="108" y="166"/>
                    <a:pt x="108" y="166"/>
                    <a:pt x="108" y="166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97" y="155"/>
                    <a:pt x="97" y="155"/>
                    <a:pt x="97" y="155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8" y="98"/>
                    <a:pt x="108" y="98"/>
                    <a:pt x="108" y="98"/>
                  </a:cubicBezTo>
                  <a:lnTo>
                    <a:pt x="108" y="162"/>
                  </a:lnTo>
                  <a:close/>
                  <a:moveTo>
                    <a:pt x="86" y="143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20" y="130"/>
                    <a:pt x="20" y="130"/>
                    <a:pt x="20" y="130"/>
                  </a:cubicBezTo>
                  <a:cubicBezTo>
                    <a:pt x="86" y="129"/>
                    <a:pt x="86" y="129"/>
                    <a:pt x="86" y="129"/>
                  </a:cubicBezTo>
                  <a:lnTo>
                    <a:pt x="86" y="143"/>
                  </a:lnTo>
                  <a:close/>
                  <a:moveTo>
                    <a:pt x="87" y="112"/>
                  </a:moveTo>
                  <a:cubicBezTo>
                    <a:pt x="86" y="126"/>
                    <a:pt x="86" y="126"/>
                    <a:pt x="86" y="126"/>
                  </a:cubicBezTo>
                  <a:cubicBezTo>
                    <a:pt x="21" y="119"/>
                    <a:pt x="21" y="119"/>
                    <a:pt x="21" y="119"/>
                  </a:cubicBezTo>
                  <a:cubicBezTo>
                    <a:pt x="22" y="106"/>
                    <a:pt x="22" y="106"/>
                    <a:pt x="22" y="106"/>
                  </a:cubicBezTo>
                  <a:lnTo>
                    <a:pt x="87" y="112"/>
                  </a:lnTo>
                  <a:close/>
                  <a:moveTo>
                    <a:pt x="91" y="93"/>
                  </a:moveTo>
                  <a:cubicBezTo>
                    <a:pt x="88" y="107"/>
                    <a:pt x="88" y="107"/>
                    <a:pt x="88" y="107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8" y="76"/>
                    <a:pt x="28" y="76"/>
                    <a:pt x="28" y="76"/>
                  </a:cubicBezTo>
                  <a:lnTo>
                    <a:pt x="91" y="93"/>
                  </a:lnTo>
                  <a:close/>
                  <a:moveTo>
                    <a:pt x="100" y="77"/>
                  </a:moveTo>
                  <a:cubicBezTo>
                    <a:pt x="93" y="89"/>
                    <a:pt x="93" y="89"/>
                    <a:pt x="93" y="89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43" y="44"/>
                    <a:pt x="43" y="44"/>
                    <a:pt x="43" y="44"/>
                  </a:cubicBezTo>
                  <a:lnTo>
                    <a:pt x="100" y="77"/>
                  </a:lnTo>
                  <a:close/>
                  <a:moveTo>
                    <a:pt x="113" y="68"/>
                  </a:moveTo>
                  <a:cubicBezTo>
                    <a:pt x="102" y="76"/>
                    <a:pt x="102" y="76"/>
                    <a:pt x="102" y="76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113" y="68"/>
                  </a:lnTo>
                  <a:close/>
                  <a:moveTo>
                    <a:pt x="130" y="64"/>
                  </a:moveTo>
                  <a:cubicBezTo>
                    <a:pt x="116" y="67"/>
                    <a:pt x="116" y="67"/>
                    <a:pt x="116" y="67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18" y="0"/>
                    <a:pt x="118" y="0"/>
                    <a:pt x="118" y="0"/>
                  </a:cubicBezTo>
                  <a:lnTo>
                    <a:pt x="130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08"/>
              <a:endParaRPr lang="en-IN" sz="1801" dirty="0">
                <a:solidFill>
                  <a:srgbClr val="4E5864"/>
                </a:solidFill>
                <a:latin typeface="Roboto"/>
                <a:ea typeface="微软雅黑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677FB74-B15C-6031-342A-71B7FD1E431E}"/>
              </a:ext>
            </a:extLst>
          </p:cNvPr>
          <p:cNvGrpSpPr/>
          <p:nvPr/>
        </p:nvGrpSpPr>
        <p:grpSpPr>
          <a:xfrm>
            <a:off x="5647873" y="1700785"/>
            <a:ext cx="896257" cy="894465"/>
            <a:chOff x="4235904" y="1275588"/>
            <a:chExt cx="672193" cy="670849"/>
          </a:xfrm>
        </p:grpSpPr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EC6C68CB-60FA-7936-98B5-1357C6B32D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35904" y="1275588"/>
              <a:ext cx="672193" cy="67084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354"/>
              <a:endParaRPr lang="id-ID" sz="2000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62" name="Freeform 157">
              <a:extLst>
                <a:ext uri="{FF2B5EF4-FFF2-40B4-BE49-F238E27FC236}">
                  <a16:creationId xmlns:a16="http://schemas.microsoft.com/office/drawing/2014/main" id="{32B84019-261C-222D-3449-0D390AE423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5402" y="1460187"/>
              <a:ext cx="295342" cy="297176"/>
            </a:xfrm>
            <a:custGeom>
              <a:avLst/>
              <a:gdLst>
                <a:gd name="T0" fmla="*/ 166 w 166"/>
                <a:gd name="T1" fmla="*/ 7 h 166"/>
                <a:gd name="T2" fmla="*/ 142 w 166"/>
                <a:gd name="T3" fmla="*/ 149 h 166"/>
                <a:gd name="T4" fmla="*/ 139 w 166"/>
                <a:gd name="T5" fmla="*/ 153 h 166"/>
                <a:gd name="T6" fmla="*/ 136 w 166"/>
                <a:gd name="T7" fmla="*/ 154 h 166"/>
                <a:gd name="T8" fmla="*/ 134 w 166"/>
                <a:gd name="T9" fmla="*/ 154 h 166"/>
                <a:gd name="T10" fmla="*/ 85 w 166"/>
                <a:gd name="T11" fmla="*/ 134 h 166"/>
                <a:gd name="T12" fmla="*/ 58 w 166"/>
                <a:gd name="T13" fmla="*/ 164 h 166"/>
                <a:gd name="T14" fmla="*/ 54 w 166"/>
                <a:gd name="T15" fmla="*/ 166 h 166"/>
                <a:gd name="T16" fmla="*/ 51 w 166"/>
                <a:gd name="T17" fmla="*/ 166 h 166"/>
                <a:gd name="T18" fmla="*/ 48 w 166"/>
                <a:gd name="T19" fmla="*/ 160 h 166"/>
                <a:gd name="T20" fmla="*/ 48 w 166"/>
                <a:gd name="T21" fmla="*/ 118 h 166"/>
                <a:gd name="T22" fmla="*/ 4 w 166"/>
                <a:gd name="T23" fmla="*/ 100 h 166"/>
                <a:gd name="T24" fmla="*/ 0 w 166"/>
                <a:gd name="T25" fmla="*/ 95 h 166"/>
                <a:gd name="T26" fmla="*/ 3 w 166"/>
                <a:gd name="T27" fmla="*/ 90 h 166"/>
                <a:gd name="T28" fmla="*/ 157 w 166"/>
                <a:gd name="T29" fmla="*/ 1 h 166"/>
                <a:gd name="T30" fmla="*/ 163 w 166"/>
                <a:gd name="T31" fmla="*/ 1 h 166"/>
                <a:gd name="T32" fmla="*/ 166 w 166"/>
                <a:gd name="T33" fmla="*/ 7 h 166"/>
                <a:gd name="T34" fmla="*/ 152 w 166"/>
                <a:gd name="T35" fmla="*/ 18 h 166"/>
                <a:gd name="T36" fmla="*/ 20 w 166"/>
                <a:gd name="T37" fmla="*/ 94 h 166"/>
                <a:gd name="T38" fmla="*/ 51 w 166"/>
                <a:gd name="T39" fmla="*/ 107 h 166"/>
                <a:gd name="T40" fmla="*/ 130 w 166"/>
                <a:gd name="T41" fmla="*/ 48 h 166"/>
                <a:gd name="T42" fmla="*/ 86 w 166"/>
                <a:gd name="T43" fmla="*/ 121 h 166"/>
                <a:gd name="T44" fmla="*/ 132 w 166"/>
                <a:gd name="T45" fmla="*/ 140 h 166"/>
                <a:gd name="T46" fmla="*/ 152 w 166"/>
                <a:gd name="T47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6" h="166">
                  <a:moveTo>
                    <a:pt x="166" y="7"/>
                  </a:moveTo>
                  <a:cubicBezTo>
                    <a:pt x="142" y="149"/>
                    <a:pt x="142" y="149"/>
                    <a:pt x="142" y="149"/>
                  </a:cubicBezTo>
                  <a:cubicBezTo>
                    <a:pt x="142" y="151"/>
                    <a:pt x="141" y="152"/>
                    <a:pt x="139" y="153"/>
                  </a:cubicBezTo>
                  <a:cubicBezTo>
                    <a:pt x="138" y="154"/>
                    <a:pt x="137" y="154"/>
                    <a:pt x="136" y="154"/>
                  </a:cubicBezTo>
                  <a:cubicBezTo>
                    <a:pt x="136" y="154"/>
                    <a:pt x="135" y="154"/>
                    <a:pt x="134" y="15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7" y="165"/>
                    <a:pt x="55" y="166"/>
                    <a:pt x="54" y="166"/>
                  </a:cubicBezTo>
                  <a:cubicBezTo>
                    <a:pt x="53" y="166"/>
                    <a:pt x="52" y="166"/>
                    <a:pt x="51" y="166"/>
                  </a:cubicBezTo>
                  <a:cubicBezTo>
                    <a:pt x="49" y="165"/>
                    <a:pt x="48" y="162"/>
                    <a:pt x="48" y="160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2" y="100"/>
                    <a:pt x="1" y="98"/>
                    <a:pt x="0" y="95"/>
                  </a:cubicBezTo>
                  <a:cubicBezTo>
                    <a:pt x="0" y="93"/>
                    <a:pt x="1" y="91"/>
                    <a:pt x="3" y="90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9" y="0"/>
                    <a:pt x="162" y="0"/>
                    <a:pt x="163" y="1"/>
                  </a:cubicBezTo>
                  <a:cubicBezTo>
                    <a:pt x="165" y="3"/>
                    <a:pt x="166" y="5"/>
                    <a:pt x="166" y="7"/>
                  </a:cubicBezTo>
                  <a:close/>
                  <a:moveTo>
                    <a:pt x="152" y="18"/>
                  </a:moveTo>
                  <a:cubicBezTo>
                    <a:pt x="20" y="94"/>
                    <a:pt x="20" y="94"/>
                    <a:pt x="20" y="94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132" y="140"/>
                    <a:pt x="132" y="140"/>
                    <a:pt x="132" y="140"/>
                  </a:cubicBezTo>
                  <a:lnTo>
                    <a:pt x="15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08"/>
              <a:endParaRPr lang="en-IN" sz="1801" dirty="0">
                <a:solidFill>
                  <a:srgbClr val="4E5864"/>
                </a:solidFill>
                <a:latin typeface="Roboto"/>
                <a:ea typeface="微软雅黑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C776F59-80E5-A910-7C00-FB6D92AD3AD0}"/>
              </a:ext>
            </a:extLst>
          </p:cNvPr>
          <p:cNvGrpSpPr/>
          <p:nvPr/>
        </p:nvGrpSpPr>
        <p:grpSpPr>
          <a:xfrm>
            <a:off x="9046736" y="1700785"/>
            <a:ext cx="896257" cy="894465"/>
            <a:chOff x="6785051" y="1275588"/>
            <a:chExt cx="672193" cy="670849"/>
          </a:xfrm>
        </p:grpSpPr>
        <p:sp>
          <p:nvSpPr>
            <p:cNvPr id="64" name="Oval 19">
              <a:extLst>
                <a:ext uri="{FF2B5EF4-FFF2-40B4-BE49-F238E27FC236}">
                  <a16:creationId xmlns:a16="http://schemas.microsoft.com/office/drawing/2014/main" id="{449CCF55-9ABA-DFDD-8AA3-649E412EE8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85051" y="1275588"/>
              <a:ext cx="672193" cy="67084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354"/>
              <a:endParaRPr lang="en-US" sz="2400" dirty="0">
                <a:solidFill>
                  <a:prstClr val="white"/>
                </a:solidFill>
                <a:latin typeface="FontAwesome" pitchFamily="2" charset="0"/>
                <a:ea typeface="微软雅黑"/>
              </a:endParaRPr>
            </a:p>
          </p:txBody>
        </p:sp>
        <p:sp>
          <p:nvSpPr>
            <p:cNvPr id="65" name="Freeform 289">
              <a:extLst>
                <a:ext uri="{FF2B5EF4-FFF2-40B4-BE49-F238E27FC236}">
                  <a16:creationId xmlns:a16="http://schemas.microsoft.com/office/drawing/2014/main" id="{7CDD0161-2BB7-B67F-03B5-8638E3EE20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8261" y="1467489"/>
              <a:ext cx="313919" cy="286699"/>
            </a:xfrm>
            <a:custGeom>
              <a:avLst/>
              <a:gdLst>
                <a:gd name="T0" fmla="*/ 102 w 177"/>
                <a:gd name="T1" fmla="*/ 95 h 162"/>
                <a:gd name="T2" fmla="*/ 108 w 177"/>
                <a:gd name="T3" fmla="*/ 114 h 162"/>
                <a:gd name="T4" fmla="*/ 90 w 177"/>
                <a:gd name="T5" fmla="*/ 129 h 162"/>
                <a:gd name="T6" fmla="*/ 71 w 177"/>
                <a:gd name="T7" fmla="*/ 138 h 162"/>
                <a:gd name="T8" fmla="*/ 48 w 177"/>
                <a:gd name="T9" fmla="*/ 138 h 162"/>
                <a:gd name="T10" fmla="*/ 28 w 177"/>
                <a:gd name="T11" fmla="*/ 129 h 162"/>
                <a:gd name="T12" fmla="*/ 11 w 177"/>
                <a:gd name="T13" fmla="*/ 114 h 162"/>
                <a:gd name="T14" fmla="*/ 16 w 177"/>
                <a:gd name="T15" fmla="*/ 94 h 162"/>
                <a:gd name="T16" fmla="*/ 0 w 177"/>
                <a:gd name="T17" fmla="*/ 72 h 162"/>
                <a:gd name="T18" fmla="*/ 19 w 177"/>
                <a:gd name="T19" fmla="*/ 60 h 162"/>
                <a:gd name="T20" fmla="*/ 11 w 177"/>
                <a:gd name="T21" fmla="*/ 46 h 162"/>
                <a:gd name="T22" fmla="*/ 39 w 177"/>
                <a:gd name="T23" fmla="*/ 41 h 162"/>
                <a:gd name="T24" fmla="*/ 51 w 177"/>
                <a:gd name="T25" fmla="*/ 22 h 162"/>
                <a:gd name="T26" fmla="*/ 73 w 177"/>
                <a:gd name="T27" fmla="*/ 38 h 162"/>
                <a:gd name="T28" fmla="*/ 92 w 177"/>
                <a:gd name="T29" fmla="*/ 32 h 162"/>
                <a:gd name="T30" fmla="*/ 107 w 177"/>
                <a:gd name="T31" fmla="*/ 49 h 162"/>
                <a:gd name="T32" fmla="*/ 116 w 177"/>
                <a:gd name="T33" fmla="*/ 70 h 162"/>
                <a:gd name="T34" fmla="*/ 59 w 177"/>
                <a:gd name="T35" fmla="*/ 57 h 162"/>
                <a:gd name="T36" fmla="*/ 83 w 177"/>
                <a:gd name="T37" fmla="*/ 81 h 162"/>
                <a:gd name="T38" fmla="*/ 164 w 177"/>
                <a:gd name="T39" fmla="*/ 43 h 162"/>
                <a:gd name="T40" fmla="*/ 165 w 177"/>
                <a:gd name="T41" fmla="*/ 61 h 162"/>
                <a:gd name="T42" fmla="*/ 142 w 177"/>
                <a:gd name="T43" fmla="*/ 57 h 162"/>
                <a:gd name="T44" fmla="*/ 119 w 177"/>
                <a:gd name="T45" fmla="*/ 61 h 162"/>
                <a:gd name="T46" fmla="*/ 120 w 177"/>
                <a:gd name="T47" fmla="*/ 43 h 162"/>
                <a:gd name="T48" fmla="*/ 120 w 177"/>
                <a:gd name="T49" fmla="*/ 24 h 162"/>
                <a:gd name="T50" fmla="*/ 119 w 177"/>
                <a:gd name="T51" fmla="*/ 6 h 162"/>
                <a:gd name="T52" fmla="*/ 142 w 177"/>
                <a:gd name="T53" fmla="*/ 10 h 162"/>
                <a:gd name="T54" fmla="*/ 154 w 177"/>
                <a:gd name="T55" fmla="*/ 0 h 162"/>
                <a:gd name="T56" fmla="*/ 161 w 177"/>
                <a:gd name="T57" fmla="*/ 19 h 162"/>
                <a:gd name="T58" fmla="*/ 177 w 177"/>
                <a:gd name="T59" fmla="*/ 40 h 162"/>
                <a:gd name="T60" fmla="*/ 161 w 177"/>
                <a:gd name="T61" fmla="*/ 142 h 162"/>
                <a:gd name="T62" fmla="*/ 154 w 177"/>
                <a:gd name="T63" fmla="*/ 162 h 162"/>
                <a:gd name="T64" fmla="*/ 139 w 177"/>
                <a:gd name="T65" fmla="*/ 152 h 162"/>
                <a:gd name="T66" fmla="*/ 118 w 177"/>
                <a:gd name="T67" fmla="*/ 155 h 162"/>
                <a:gd name="T68" fmla="*/ 106 w 177"/>
                <a:gd name="T69" fmla="*/ 135 h 162"/>
                <a:gd name="T70" fmla="*/ 123 w 177"/>
                <a:gd name="T71" fmla="*/ 114 h 162"/>
                <a:gd name="T72" fmla="*/ 130 w 177"/>
                <a:gd name="T73" fmla="*/ 94 h 162"/>
                <a:gd name="T74" fmla="*/ 145 w 177"/>
                <a:gd name="T75" fmla="*/ 105 h 162"/>
                <a:gd name="T76" fmla="*/ 165 w 177"/>
                <a:gd name="T77" fmla="*/ 101 h 162"/>
                <a:gd name="T78" fmla="*/ 164 w 177"/>
                <a:gd name="T79" fmla="*/ 119 h 162"/>
                <a:gd name="T80" fmla="*/ 142 w 177"/>
                <a:gd name="T81" fmla="*/ 22 h 162"/>
                <a:gd name="T82" fmla="*/ 154 w 177"/>
                <a:gd name="T83" fmla="*/ 34 h 162"/>
                <a:gd name="T84" fmla="*/ 130 w 177"/>
                <a:gd name="T85" fmla="*/ 128 h 162"/>
                <a:gd name="T86" fmla="*/ 142 w 177"/>
                <a:gd name="T87" fmla="*/ 11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7" h="162">
                  <a:moveTo>
                    <a:pt x="118" y="90"/>
                  </a:moveTo>
                  <a:cubicBezTo>
                    <a:pt x="118" y="91"/>
                    <a:pt x="117" y="92"/>
                    <a:pt x="116" y="92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1" y="97"/>
                    <a:pt x="100" y="99"/>
                    <a:pt x="99" y="102"/>
                  </a:cubicBezTo>
                  <a:cubicBezTo>
                    <a:pt x="102" y="105"/>
                    <a:pt x="104" y="109"/>
                    <a:pt x="107" y="112"/>
                  </a:cubicBezTo>
                  <a:cubicBezTo>
                    <a:pt x="108" y="113"/>
                    <a:pt x="108" y="113"/>
                    <a:pt x="108" y="114"/>
                  </a:cubicBezTo>
                  <a:cubicBezTo>
                    <a:pt x="108" y="115"/>
                    <a:pt x="108" y="115"/>
                    <a:pt x="107" y="116"/>
                  </a:cubicBezTo>
                  <a:cubicBezTo>
                    <a:pt x="105" y="118"/>
                    <a:pt x="95" y="130"/>
                    <a:pt x="92" y="130"/>
                  </a:cubicBezTo>
                  <a:cubicBezTo>
                    <a:pt x="92" y="130"/>
                    <a:pt x="91" y="129"/>
                    <a:pt x="90" y="129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77" y="122"/>
                    <a:pt x="75" y="123"/>
                    <a:pt x="73" y="123"/>
                  </a:cubicBezTo>
                  <a:cubicBezTo>
                    <a:pt x="72" y="128"/>
                    <a:pt x="72" y="133"/>
                    <a:pt x="71" y="138"/>
                  </a:cubicBezTo>
                  <a:cubicBezTo>
                    <a:pt x="70" y="139"/>
                    <a:pt x="69" y="140"/>
                    <a:pt x="68" y="140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49" y="140"/>
                    <a:pt x="48" y="139"/>
                    <a:pt x="48" y="138"/>
                  </a:cubicBezTo>
                  <a:cubicBezTo>
                    <a:pt x="46" y="124"/>
                    <a:pt x="46" y="124"/>
                    <a:pt x="46" y="124"/>
                  </a:cubicBezTo>
                  <a:cubicBezTo>
                    <a:pt x="43" y="123"/>
                    <a:pt x="41" y="122"/>
                    <a:pt x="39" y="121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7" y="129"/>
                    <a:pt x="27" y="130"/>
                    <a:pt x="26" y="130"/>
                  </a:cubicBezTo>
                  <a:cubicBezTo>
                    <a:pt x="25" y="130"/>
                    <a:pt x="25" y="129"/>
                    <a:pt x="24" y="129"/>
                  </a:cubicBezTo>
                  <a:cubicBezTo>
                    <a:pt x="22" y="127"/>
                    <a:pt x="11" y="117"/>
                    <a:pt x="11" y="114"/>
                  </a:cubicBezTo>
                  <a:cubicBezTo>
                    <a:pt x="11" y="113"/>
                    <a:pt x="11" y="113"/>
                    <a:pt x="11" y="112"/>
                  </a:cubicBezTo>
                  <a:cubicBezTo>
                    <a:pt x="14" y="109"/>
                    <a:pt x="17" y="105"/>
                    <a:pt x="20" y="102"/>
                  </a:cubicBezTo>
                  <a:cubicBezTo>
                    <a:pt x="18" y="99"/>
                    <a:pt x="17" y="97"/>
                    <a:pt x="16" y="94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8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1"/>
                    <a:pt x="1" y="70"/>
                    <a:pt x="2" y="69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5"/>
                    <a:pt x="18" y="62"/>
                    <a:pt x="19" y="60"/>
                  </a:cubicBezTo>
                  <a:cubicBezTo>
                    <a:pt x="17" y="56"/>
                    <a:pt x="14" y="53"/>
                    <a:pt x="11" y="50"/>
                  </a:cubicBezTo>
                  <a:cubicBezTo>
                    <a:pt x="11" y="49"/>
                    <a:pt x="10" y="48"/>
                    <a:pt x="10" y="48"/>
                  </a:cubicBezTo>
                  <a:cubicBezTo>
                    <a:pt x="10" y="47"/>
                    <a:pt x="11" y="46"/>
                    <a:pt x="11" y="46"/>
                  </a:cubicBezTo>
                  <a:cubicBezTo>
                    <a:pt x="13" y="43"/>
                    <a:pt x="23" y="32"/>
                    <a:pt x="26" y="32"/>
                  </a:cubicBezTo>
                  <a:cubicBezTo>
                    <a:pt x="27" y="32"/>
                    <a:pt x="27" y="32"/>
                    <a:pt x="28" y="3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1" y="40"/>
                    <a:pt x="43" y="39"/>
                    <a:pt x="46" y="38"/>
                  </a:cubicBezTo>
                  <a:cubicBezTo>
                    <a:pt x="46" y="34"/>
                    <a:pt x="47" y="28"/>
                    <a:pt x="48" y="24"/>
                  </a:cubicBezTo>
                  <a:cubicBezTo>
                    <a:pt x="48" y="23"/>
                    <a:pt x="49" y="22"/>
                    <a:pt x="51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9" y="22"/>
                    <a:pt x="70" y="23"/>
                    <a:pt x="71" y="24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9"/>
                    <a:pt x="77" y="40"/>
                    <a:pt x="80" y="41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2"/>
                    <a:pt x="92" y="32"/>
                    <a:pt x="92" y="32"/>
                  </a:cubicBezTo>
                  <a:cubicBezTo>
                    <a:pt x="93" y="32"/>
                    <a:pt x="94" y="32"/>
                    <a:pt x="94" y="33"/>
                  </a:cubicBezTo>
                  <a:cubicBezTo>
                    <a:pt x="97" y="35"/>
                    <a:pt x="108" y="45"/>
                    <a:pt x="108" y="48"/>
                  </a:cubicBezTo>
                  <a:cubicBezTo>
                    <a:pt x="108" y="48"/>
                    <a:pt x="107" y="49"/>
                    <a:pt x="107" y="49"/>
                  </a:cubicBezTo>
                  <a:cubicBezTo>
                    <a:pt x="104" y="53"/>
                    <a:pt x="102" y="56"/>
                    <a:pt x="99" y="60"/>
                  </a:cubicBezTo>
                  <a:cubicBezTo>
                    <a:pt x="100" y="62"/>
                    <a:pt x="101" y="65"/>
                    <a:pt x="102" y="68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17" y="70"/>
                    <a:pt x="118" y="71"/>
                    <a:pt x="118" y="72"/>
                  </a:cubicBezTo>
                  <a:lnTo>
                    <a:pt x="118" y="90"/>
                  </a:lnTo>
                  <a:close/>
                  <a:moveTo>
                    <a:pt x="59" y="57"/>
                  </a:moveTo>
                  <a:cubicBezTo>
                    <a:pt x="46" y="57"/>
                    <a:pt x="36" y="68"/>
                    <a:pt x="36" y="81"/>
                  </a:cubicBezTo>
                  <a:cubicBezTo>
                    <a:pt x="36" y="94"/>
                    <a:pt x="46" y="105"/>
                    <a:pt x="59" y="105"/>
                  </a:cubicBezTo>
                  <a:cubicBezTo>
                    <a:pt x="72" y="105"/>
                    <a:pt x="83" y="94"/>
                    <a:pt x="83" y="81"/>
                  </a:cubicBezTo>
                  <a:cubicBezTo>
                    <a:pt x="83" y="68"/>
                    <a:pt x="72" y="57"/>
                    <a:pt x="59" y="57"/>
                  </a:cubicBezTo>
                  <a:close/>
                  <a:moveTo>
                    <a:pt x="177" y="40"/>
                  </a:moveTo>
                  <a:cubicBezTo>
                    <a:pt x="177" y="41"/>
                    <a:pt x="166" y="43"/>
                    <a:pt x="164" y="43"/>
                  </a:cubicBezTo>
                  <a:cubicBezTo>
                    <a:pt x="163" y="45"/>
                    <a:pt x="162" y="46"/>
                    <a:pt x="161" y="48"/>
                  </a:cubicBezTo>
                  <a:cubicBezTo>
                    <a:pt x="162" y="50"/>
                    <a:pt x="166" y="59"/>
                    <a:pt x="166" y="60"/>
                  </a:cubicBezTo>
                  <a:cubicBezTo>
                    <a:pt x="166" y="61"/>
                    <a:pt x="166" y="61"/>
                    <a:pt x="165" y="61"/>
                  </a:cubicBezTo>
                  <a:cubicBezTo>
                    <a:pt x="164" y="62"/>
                    <a:pt x="154" y="68"/>
                    <a:pt x="154" y="68"/>
                  </a:cubicBezTo>
                  <a:cubicBezTo>
                    <a:pt x="153" y="68"/>
                    <a:pt x="146" y="58"/>
                    <a:pt x="145" y="57"/>
                  </a:cubicBezTo>
                  <a:cubicBezTo>
                    <a:pt x="144" y="57"/>
                    <a:pt x="143" y="57"/>
                    <a:pt x="142" y="57"/>
                  </a:cubicBezTo>
                  <a:cubicBezTo>
                    <a:pt x="141" y="57"/>
                    <a:pt x="140" y="57"/>
                    <a:pt x="139" y="57"/>
                  </a:cubicBezTo>
                  <a:cubicBezTo>
                    <a:pt x="138" y="58"/>
                    <a:pt x="131" y="68"/>
                    <a:pt x="130" y="68"/>
                  </a:cubicBezTo>
                  <a:cubicBezTo>
                    <a:pt x="130" y="68"/>
                    <a:pt x="120" y="62"/>
                    <a:pt x="119" y="61"/>
                  </a:cubicBezTo>
                  <a:cubicBezTo>
                    <a:pt x="118" y="61"/>
                    <a:pt x="118" y="61"/>
                    <a:pt x="118" y="60"/>
                  </a:cubicBezTo>
                  <a:cubicBezTo>
                    <a:pt x="118" y="59"/>
                    <a:pt x="122" y="50"/>
                    <a:pt x="123" y="48"/>
                  </a:cubicBezTo>
                  <a:cubicBezTo>
                    <a:pt x="122" y="46"/>
                    <a:pt x="121" y="45"/>
                    <a:pt x="120" y="43"/>
                  </a:cubicBezTo>
                  <a:cubicBezTo>
                    <a:pt x="118" y="43"/>
                    <a:pt x="106" y="41"/>
                    <a:pt x="106" y="40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6"/>
                    <a:pt x="118" y="24"/>
                    <a:pt x="120" y="24"/>
                  </a:cubicBezTo>
                  <a:cubicBezTo>
                    <a:pt x="121" y="23"/>
                    <a:pt x="122" y="21"/>
                    <a:pt x="123" y="19"/>
                  </a:cubicBezTo>
                  <a:cubicBezTo>
                    <a:pt x="122" y="18"/>
                    <a:pt x="118" y="8"/>
                    <a:pt x="118" y="7"/>
                  </a:cubicBezTo>
                  <a:cubicBezTo>
                    <a:pt x="118" y="6"/>
                    <a:pt x="118" y="6"/>
                    <a:pt x="119" y="6"/>
                  </a:cubicBezTo>
                  <a:cubicBezTo>
                    <a:pt x="120" y="5"/>
                    <a:pt x="130" y="0"/>
                    <a:pt x="130" y="0"/>
                  </a:cubicBezTo>
                  <a:cubicBezTo>
                    <a:pt x="131" y="0"/>
                    <a:pt x="138" y="9"/>
                    <a:pt x="139" y="10"/>
                  </a:cubicBezTo>
                  <a:cubicBezTo>
                    <a:pt x="140" y="10"/>
                    <a:pt x="141" y="10"/>
                    <a:pt x="142" y="10"/>
                  </a:cubicBezTo>
                  <a:cubicBezTo>
                    <a:pt x="143" y="10"/>
                    <a:pt x="144" y="10"/>
                    <a:pt x="145" y="10"/>
                  </a:cubicBezTo>
                  <a:cubicBezTo>
                    <a:pt x="147" y="6"/>
                    <a:pt x="150" y="3"/>
                    <a:pt x="153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64" y="5"/>
                    <a:pt x="165" y="6"/>
                  </a:cubicBezTo>
                  <a:cubicBezTo>
                    <a:pt x="166" y="6"/>
                    <a:pt x="166" y="6"/>
                    <a:pt x="166" y="7"/>
                  </a:cubicBezTo>
                  <a:cubicBezTo>
                    <a:pt x="166" y="8"/>
                    <a:pt x="162" y="18"/>
                    <a:pt x="161" y="19"/>
                  </a:cubicBezTo>
                  <a:cubicBezTo>
                    <a:pt x="162" y="21"/>
                    <a:pt x="163" y="23"/>
                    <a:pt x="164" y="24"/>
                  </a:cubicBezTo>
                  <a:cubicBezTo>
                    <a:pt x="166" y="24"/>
                    <a:pt x="177" y="26"/>
                    <a:pt x="177" y="27"/>
                  </a:cubicBezTo>
                  <a:lnTo>
                    <a:pt x="177" y="40"/>
                  </a:lnTo>
                  <a:close/>
                  <a:moveTo>
                    <a:pt x="177" y="135"/>
                  </a:moveTo>
                  <a:cubicBezTo>
                    <a:pt x="177" y="136"/>
                    <a:pt x="166" y="137"/>
                    <a:pt x="164" y="137"/>
                  </a:cubicBezTo>
                  <a:cubicBezTo>
                    <a:pt x="163" y="139"/>
                    <a:pt x="162" y="141"/>
                    <a:pt x="161" y="142"/>
                  </a:cubicBezTo>
                  <a:cubicBezTo>
                    <a:pt x="162" y="144"/>
                    <a:pt x="166" y="153"/>
                    <a:pt x="166" y="155"/>
                  </a:cubicBezTo>
                  <a:cubicBezTo>
                    <a:pt x="166" y="155"/>
                    <a:pt x="166" y="156"/>
                    <a:pt x="165" y="156"/>
                  </a:cubicBezTo>
                  <a:cubicBezTo>
                    <a:pt x="164" y="156"/>
                    <a:pt x="154" y="162"/>
                    <a:pt x="154" y="162"/>
                  </a:cubicBezTo>
                  <a:cubicBezTo>
                    <a:pt x="153" y="162"/>
                    <a:pt x="146" y="153"/>
                    <a:pt x="145" y="152"/>
                  </a:cubicBezTo>
                  <a:cubicBezTo>
                    <a:pt x="144" y="152"/>
                    <a:pt x="143" y="152"/>
                    <a:pt x="142" y="152"/>
                  </a:cubicBezTo>
                  <a:cubicBezTo>
                    <a:pt x="141" y="152"/>
                    <a:pt x="140" y="152"/>
                    <a:pt x="139" y="152"/>
                  </a:cubicBezTo>
                  <a:cubicBezTo>
                    <a:pt x="138" y="153"/>
                    <a:pt x="131" y="162"/>
                    <a:pt x="130" y="162"/>
                  </a:cubicBezTo>
                  <a:cubicBezTo>
                    <a:pt x="130" y="162"/>
                    <a:pt x="120" y="156"/>
                    <a:pt x="119" y="156"/>
                  </a:cubicBezTo>
                  <a:cubicBezTo>
                    <a:pt x="118" y="156"/>
                    <a:pt x="118" y="155"/>
                    <a:pt x="118" y="155"/>
                  </a:cubicBezTo>
                  <a:cubicBezTo>
                    <a:pt x="118" y="153"/>
                    <a:pt x="122" y="144"/>
                    <a:pt x="123" y="142"/>
                  </a:cubicBezTo>
                  <a:cubicBezTo>
                    <a:pt x="122" y="141"/>
                    <a:pt x="121" y="139"/>
                    <a:pt x="120" y="137"/>
                  </a:cubicBezTo>
                  <a:cubicBezTo>
                    <a:pt x="118" y="137"/>
                    <a:pt x="106" y="136"/>
                    <a:pt x="106" y="135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0"/>
                    <a:pt x="118" y="119"/>
                    <a:pt x="120" y="119"/>
                  </a:cubicBezTo>
                  <a:cubicBezTo>
                    <a:pt x="121" y="117"/>
                    <a:pt x="122" y="115"/>
                    <a:pt x="123" y="114"/>
                  </a:cubicBezTo>
                  <a:cubicBezTo>
                    <a:pt x="122" y="112"/>
                    <a:pt x="118" y="103"/>
                    <a:pt x="118" y="101"/>
                  </a:cubicBezTo>
                  <a:cubicBezTo>
                    <a:pt x="118" y="101"/>
                    <a:pt x="118" y="101"/>
                    <a:pt x="119" y="101"/>
                  </a:cubicBezTo>
                  <a:cubicBezTo>
                    <a:pt x="120" y="100"/>
                    <a:pt x="130" y="94"/>
                    <a:pt x="130" y="94"/>
                  </a:cubicBezTo>
                  <a:cubicBezTo>
                    <a:pt x="131" y="94"/>
                    <a:pt x="138" y="103"/>
                    <a:pt x="139" y="105"/>
                  </a:cubicBezTo>
                  <a:cubicBezTo>
                    <a:pt x="140" y="105"/>
                    <a:pt x="141" y="105"/>
                    <a:pt x="142" y="105"/>
                  </a:cubicBezTo>
                  <a:cubicBezTo>
                    <a:pt x="143" y="105"/>
                    <a:pt x="144" y="105"/>
                    <a:pt x="145" y="105"/>
                  </a:cubicBezTo>
                  <a:cubicBezTo>
                    <a:pt x="147" y="101"/>
                    <a:pt x="150" y="97"/>
                    <a:pt x="153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64" y="100"/>
                    <a:pt x="165" y="101"/>
                  </a:cubicBezTo>
                  <a:cubicBezTo>
                    <a:pt x="166" y="101"/>
                    <a:pt x="166" y="101"/>
                    <a:pt x="166" y="101"/>
                  </a:cubicBezTo>
                  <a:cubicBezTo>
                    <a:pt x="166" y="103"/>
                    <a:pt x="162" y="112"/>
                    <a:pt x="161" y="114"/>
                  </a:cubicBezTo>
                  <a:cubicBezTo>
                    <a:pt x="162" y="115"/>
                    <a:pt x="163" y="117"/>
                    <a:pt x="164" y="119"/>
                  </a:cubicBezTo>
                  <a:cubicBezTo>
                    <a:pt x="166" y="119"/>
                    <a:pt x="177" y="120"/>
                    <a:pt x="177" y="122"/>
                  </a:cubicBezTo>
                  <a:lnTo>
                    <a:pt x="177" y="135"/>
                  </a:lnTo>
                  <a:close/>
                  <a:moveTo>
                    <a:pt x="142" y="22"/>
                  </a:moveTo>
                  <a:cubicBezTo>
                    <a:pt x="136" y="22"/>
                    <a:pt x="130" y="27"/>
                    <a:pt x="130" y="34"/>
                  </a:cubicBezTo>
                  <a:cubicBezTo>
                    <a:pt x="130" y="40"/>
                    <a:pt x="136" y="45"/>
                    <a:pt x="142" y="45"/>
                  </a:cubicBezTo>
                  <a:cubicBezTo>
                    <a:pt x="149" y="45"/>
                    <a:pt x="154" y="40"/>
                    <a:pt x="154" y="34"/>
                  </a:cubicBezTo>
                  <a:cubicBezTo>
                    <a:pt x="154" y="27"/>
                    <a:pt x="148" y="22"/>
                    <a:pt x="142" y="22"/>
                  </a:cubicBezTo>
                  <a:close/>
                  <a:moveTo>
                    <a:pt x="142" y="116"/>
                  </a:moveTo>
                  <a:cubicBezTo>
                    <a:pt x="136" y="116"/>
                    <a:pt x="130" y="122"/>
                    <a:pt x="130" y="128"/>
                  </a:cubicBezTo>
                  <a:cubicBezTo>
                    <a:pt x="130" y="135"/>
                    <a:pt x="136" y="140"/>
                    <a:pt x="142" y="140"/>
                  </a:cubicBezTo>
                  <a:cubicBezTo>
                    <a:pt x="149" y="140"/>
                    <a:pt x="154" y="135"/>
                    <a:pt x="154" y="128"/>
                  </a:cubicBezTo>
                  <a:cubicBezTo>
                    <a:pt x="154" y="122"/>
                    <a:pt x="148" y="116"/>
                    <a:pt x="142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08"/>
              <a:endParaRPr lang="en-IN" sz="1801" dirty="0">
                <a:solidFill>
                  <a:srgbClr val="4E5864"/>
                </a:solidFill>
                <a:latin typeface="Roboto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69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75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FBE124-C418-1200-A35B-D3141A47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748A1D-FA28-8155-D8A0-E3E40404C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C5D65D-9694-CC7F-3881-BAB8268CB2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zh-CN" altLang="en-US"/>
              <a:t>学术论文毕业答辩模板</a:t>
            </a:r>
            <a:endParaRPr lang="id-ID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64AFBEC-DA0E-5341-9A63-018EC84F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452670"/>
            <a:ext cx="7320629" cy="418188"/>
          </a:xfrm>
        </p:spPr>
        <p:txBody>
          <a:bodyPr/>
          <a:lstStyle/>
          <a:p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SRS</a:t>
            </a:r>
            <a:r>
              <a:rPr lang="zh-CN" altLang="en-US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需求分析</a:t>
            </a:r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Requirements——WHAT</a:t>
            </a:r>
            <a:endParaRPr lang="zh-CN" altLang="en-US" dirty="0"/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67D4A034-0915-4AA0-3E14-688A875AC697}"/>
              </a:ext>
            </a:extLst>
          </p:cNvPr>
          <p:cNvSpPr/>
          <p:nvPr/>
        </p:nvSpPr>
        <p:spPr bwMode="auto">
          <a:xfrm>
            <a:off x="5238744" y="2709229"/>
            <a:ext cx="1714512" cy="1717332"/>
          </a:xfrm>
          <a:prstGeom prst="ellipse">
            <a:avLst/>
          </a:prstGeom>
          <a:noFill/>
          <a:ln w="76200" cap="rnd">
            <a:solidFill>
              <a:schemeClr val="accent1">
                <a:lumMod val="20000"/>
                <a:lumOff val="8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54" hangingPunct="0">
              <a:defRPr/>
            </a:pPr>
            <a:endParaRPr lang="en-US">
              <a:solidFill>
                <a:srgbClr val="A1A1A1"/>
              </a:solidFill>
              <a:latin typeface="Calibri"/>
              <a:ea typeface="Roboto" pitchFamily="2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C71C8AEB-9124-1CC6-BBFE-FD897DCB8CF0}"/>
              </a:ext>
            </a:extLst>
          </p:cNvPr>
          <p:cNvSpPr/>
          <p:nvPr/>
        </p:nvSpPr>
        <p:spPr bwMode="auto">
          <a:xfrm>
            <a:off x="5238744" y="2709229"/>
            <a:ext cx="1714512" cy="1717332"/>
          </a:xfrm>
          <a:prstGeom prst="arc">
            <a:avLst>
              <a:gd name="adj1" fmla="val 10880974"/>
              <a:gd name="adj2" fmla="val 16215885"/>
            </a:avLst>
          </a:prstGeom>
          <a:noFill/>
          <a:ln w="76200" cap="rnd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54" hangingPunct="0">
              <a:defRPr/>
            </a:pPr>
            <a:endParaRPr lang="en-US">
              <a:solidFill>
                <a:srgbClr val="A1A1A1"/>
              </a:solidFill>
              <a:latin typeface="Calibri"/>
              <a:ea typeface="Roboto" pitchFamily="2" charset="0"/>
            </a:endParaRPr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6AAA79DD-9F3F-3081-C88B-79EBA28F05C4}"/>
              </a:ext>
            </a:extLst>
          </p:cNvPr>
          <p:cNvSpPr/>
          <p:nvPr/>
        </p:nvSpPr>
        <p:spPr bwMode="auto">
          <a:xfrm>
            <a:off x="5067294" y="2537494"/>
            <a:ext cx="2057415" cy="2060799"/>
          </a:xfrm>
          <a:prstGeom prst="ellipse">
            <a:avLst/>
          </a:prstGeom>
          <a:noFill/>
          <a:ln w="76200" cap="rnd">
            <a:solidFill>
              <a:schemeClr val="accent1">
                <a:lumMod val="20000"/>
                <a:lumOff val="8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54" hangingPunct="0">
              <a:defRPr/>
            </a:pPr>
            <a:endParaRPr lang="en-US">
              <a:solidFill>
                <a:srgbClr val="A1A1A1"/>
              </a:solidFill>
              <a:latin typeface="Calibri"/>
              <a:ea typeface="Roboto" pitchFamily="2" charset="0"/>
            </a:endParaRPr>
          </a:p>
        </p:txBody>
      </p:sp>
      <p:sp>
        <p:nvSpPr>
          <p:cNvPr id="9" name="Arc 12">
            <a:extLst>
              <a:ext uri="{FF2B5EF4-FFF2-40B4-BE49-F238E27FC236}">
                <a16:creationId xmlns:a16="http://schemas.microsoft.com/office/drawing/2014/main" id="{1F3AB121-39B4-C25C-F073-2515DA569EAB}"/>
              </a:ext>
            </a:extLst>
          </p:cNvPr>
          <p:cNvSpPr/>
          <p:nvPr/>
        </p:nvSpPr>
        <p:spPr bwMode="auto">
          <a:xfrm>
            <a:off x="5067294" y="2537495"/>
            <a:ext cx="2057415" cy="2060799"/>
          </a:xfrm>
          <a:prstGeom prst="arc">
            <a:avLst>
              <a:gd name="adj1" fmla="val 16252097"/>
              <a:gd name="adj2" fmla="val 35434"/>
            </a:avLst>
          </a:prstGeom>
          <a:noFill/>
          <a:ln w="76200" cap="rnd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54" hangingPunct="0">
              <a:defRPr/>
            </a:pPr>
            <a:endParaRPr lang="en-US">
              <a:solidFill>
                <a:srgbClr val="A1A1A1"/>
              </a:solidFill>
              <a:latin typeface="Calibri"/>
              <a:ea typeface="Roboto" pitchFamily="2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5484B16B-F66A-83B9-E6E2-3739B2A03480}"/>
              </a:ext>
            </a:extLst>
          </p:cNvPr>
          <p:cNvSpPr/>
          <p:nvPr/>
        </p:nvSpPr>
        <p:spPr bwMode="auto">
          <a:xfrm>
            <a:off x="4895842" y="2365762"/>
            <a:ext cx="2400317" cy="2404265"/>
          </a:xfrm>
          <a:prstGeom prst="ellipse">
            <a:avLst/>
          </a:prstGeom>
          <a:noFill/>
          <a:ln w="76200" cap="rnd">
            <a:solidFill>
              <a:schemeClr val="accent1">
                <a:lumMod val="20000"/>
                <a:lumOff val="8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54" hangingPunct="0">
              <a:defRPr/>
            </a:pPr>
            <a:endParaRPr lang="en-US">
              <a:solidFill>
                <a:srgbClr val="A1A1A1"/>
              </a:solidFill>
              <a:latin typeface="Calibri"/>
              <a:ea typeface="Roboto" pitchFamily="2" charset="0"/>
            </a:endParaRPr>
          </a:p>
        </p:txBody>
      </p:sp>
      <p:sp>
        <p:nvSpPr>
          <p:cNvPr id="11" name="Arc 18">
            <a:extLst>
              <a:ext uri="{FF2B5EF4-FFF2-40B4-BE49-F238E27FC236}">
                <a16:creationId xmlns:a16="http://schemas.microsoft.com/office/drawing/2014/main" id="{4A79BFBD-94EC-B416-6501-A2C009D8D909}"/>
              </a:ext>
            </a:extLst>
          </p:cNvPr>
          <p:cNvSpPr/>
          <p:nvPr/>
        </p:nvSpPr>
        <p:spPr bwMode="auto">
          <a:xfrm>
            <a:off x="4895842" y="2365762"/>
            <a:ext cx="2400317" cy="2404265"/>
          </a:xfrm>
          <a:prstGeom prst="arc">
            <a:avLst>
              <a:gd name="adj1" fmla="val 53358"/>
              <a:gd name="adj2" fmla="val 5330116"/>
            </a:avLst>
          </a:prstGeom>
          <a:noFill/>
          <a:ln w="76200" cap="rnd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54" hangingPunct="0">
              <a:defRPr/>
            </a:pPr>
            <a:endParaRPr lang="en-US">
              <a:solidFill>
                <a:srgbClr val="A1A1A1"/>
              </a:solidFill>
              <a:latin typeface="Calibri"/>
              <a:ea typeface="Roboto" pitchFamily="2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D0AFF7B8-488F-21EC-6E01-F698EB74E762}"/>
              </a:ext>
            </a:extLst>
          </p:cNvPr>
          <p:cNvSpPr/>
          <p:nvPr/>
        </p:nvSpPr>
        <p:spPr bwMode="auto">
          <a:xfrm>
            <a:off x="4724391" y="2194028"/>
            <a:ext cx="2743219" cy="2747731"/>
          </a:xfrm>
          <a:prstGeom prst="ellipse">
            <a:avLst/>
          </a:prstGeom>
          <a:noFill/>
          <a:ln w="76200" cap="rnd">
            <a:solidFill>
              <a:schemeClr val="accent1">
                <a:lumMod val="20000"/>
                <a:lumOff val="8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54" hangingPunct="0">
              <a:defRPr/>
            </a:pPr>
            <a:endParaRPr lang="en-US">
              <a:solidFill>
                <a:srgbClr val="A1A1A1"/>
              </a:solidFill>
              <a:latin typeface="Calibri"/>
              <a:ea typeface="Roboto" pitchFamily="2" charset="0"/>
            </a:endParaRPr>
          </a:p>
        </p:txBody>
      </p:sp>
      <p:sp>
        <p:nvSpPr>
          <p:cNvPr id="13" name="Arc 21">
            <a:extLst>
              <a:ext uri="{FF2B5EF4-FFF2-40B4-BE49-F238E27FC236}">
                <a16:creationId xmlns:a16="http://schemas.microsoft.com/office/drawing/2014/main" id="{2E362592-1111-2360-5450-11666A898E81}"/>
              </a:ext>
            </a:extLst>
          </p:cNvPr>
          <p:cNvSpPr/>
          <p:nvPr/>
        </p:nvSpPr>
        <p:spPr bwMode="auto">
          <a:xfrm>
            <a:off x="4724391" y="2194028"/>
            <a:ext cx="2743219" cy="2747731"/>
          </a:xfrm>
          <a:prstGeom prst="arc">
            <a:avLst>
              <a:gd name="adj1" fmla="val 5410907"/>
              <a:gd name="adj2" fmla="val 10768847"/>
            </a:avLst>
          </a:prstGeom>
          <a:noFill/>
          <a:ln w="76200" cap="rnd">
            <a:solidFill>
              <a:schemeClr val="accent1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54" hangingPunct="0">
              <a:defRPr/>
            </a:pPr>
            <a:endParaRPr lang="en-US">
              <a:solidFill>
                <a:srgbClr val="A1A1A1"/>
              </a:solidFill>
              <a:latin typeface="Calibri"/>
              <a:ea typeface="Roboto" pitchFamily="2" charset="0"/>
            </a:endParaRP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2434ACD1-4F5B-258B-CF3A-0B46D26B63DA}"/>
              </a:ext>
            </a:extLst>
          </p:cNvPr>
          <p:cNvSpPr txBox="1"/>
          <p:nvPr/>
        </p:nvSpPr>
        <p:spPr>
          <a:xfrm>
            <a:off x="5454927" y="3332990"/>
            <a:ext cx="128214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914354"/>
            <a:r>
              <a:rPr lang="en-US" altLang="zh-CN" sz="140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Applications</a:t>
            </a:r>
            <a:endParaRPr lang="id-ID" sz="1067" b="1" dirty="0">
              <a:solidFill>
                <a:srgbClr val="A1A1A1"/>
              </a:solidFill>
              <a:latin typeface="Calibri"/>
              <a:ea typeface="微软雅黑"/>
            </a:endParaRPr>
          </a:p>
        </p:txBody>
      </p:sp>
      <p:sp>
        <p:nvSpPr>
          <p:cNvPr id="15" name="Teardrop 99">
            <a:extLst>
              <a:ext uri="{FF2B5EF4-FFF2-40B4-BE49-F238E27FC236}">
                <a16:creationId xmlns:a16="http://schemas.microsoft.com/office/drawing/2014/main" id="{11702A01-A7D5-1DB0-BF53-A23CA52B2E21}"/>
              </a:ext>
            </a:extLst>
          </p:cNvPr>
          <p:cNvSpPr/>
          <p:nvPr/>
        </p:nvSpPr>
        <p:spPr>
          <a:xfrm rot="16200000" flipH="1">
            <a:off x="7482449" y="2091860"/>
            <a:ext cx="666051" cy="666051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id-ID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17" name="Teardrop 101">
            <a:extLst>
              <a:ext uri="{FF2B5EF4-FFF2-40B4-BE49-F238E27FC236}">
                <a16:creationId xmlns:a16="http://schemas.microsoft.com/office/drawing/2014/main" id="{1F137523-8F9A-60E5-4253-1F61D824FE1B}"/>
              </a:ext>
            </a:extLst>
          </p:cNvPr>
          <p:cNvSpPr/>
          <p:nvPr/>
        </p:nvSpPr>
        <p:spPr>
          <a:xfrm rot="16200000" flipV="1">
            <a:off x="4043501" y="4377876"/>
            <a:ext cx="666051" cy="666051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id-ID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19" name="Teardrop 102">
            <a:extLst>
              <a:ext uri="{FF2B5EF4-FFF2-40B4-BE49-F238E27FC236}">
                <a16:creationId xmlns:a16="http://schemas.microsoft.com/office/drawing/2014/main" id="{E17D21A1-2F41-1909-9436-77F7F42640BA}"/>
              </a:ext>
            </a:extLst>
          </p:cNvPr>
          <p:cNvSpPr/>
          <p:nvPr/>
        </p:nvSpPr>
        <p:spPr>
          <a:xfrm rot="5400000" flipH="1" flipV="1">
            <a:off x="7482449" y="4377876"/>
            <a:ext cx="666051" cy="666051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id-ID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21" name="Teardrop 100">
            <a:extLst>
              <a:ext uri="{FF2B5EF4-FFF2-40B4-BE49-F238E27FC236}">
                <a16:creationId xmlns:a16="http://schemas.microsoft.com/office/drawing/2014/main" id="{2948D273-44F4-B41F-ED2A-A2517A4C5474}"/>
              </a:ext>
            </a:extLst>
          </p:cNvPr>
          <p:cNvSpPr/>
          <p:nvPr/>
        </p:nvSpPr>
        <p:spPr>
          <a:xfrm rot="5400000">
            <a:off x="4043501" y="2091860"/>
            <a:ext cx="666051" cy="666051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id-ID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2265ADEA-93EA-57FA-BE9F-4FB20D21A83B}"/>
              </a:ext>
            </a:extLst>
          </p:cNvPr>
          <p:cNvSpPr/>
          <p:nvPr/>
        </p:nvSpPr>
        <p:spPr>
          <a:xfrm>
            <a:off x="912283" y="1487425"/>
            <a:ext cx="2948516" cy="1738375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defTabSz="914354">
              <a:lnSpc>
                <a:spcPct val="150000"/>
              </a:lnSpc>
            </a:pPr>
            <a:r>
              <a:rPr lang="zh-CN" altLang="en-US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开放平台</a:t>
            </a:r>
            <a:endParaRPr lang="id-ID" sz="1333" dirty="0">
              <a:solidFill>
                <a:srgbClr val="3378A6">
                  <a:lumMod val="75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开放平台指的是我们开发的项目比起传统的后台管理项目，是由多个学校使用，并且是“注册即用”。这个概念有点像我们使用过的“智慧树”平台，它是像多个学校提供一种信息管理的服务。</a:t>
            </a:r>
            <a:endParaRPr lang="id-ID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B8DCF5D-1730-7072-AA32-5FDC6287A042}"/>
              </a:ext>
            </a:extLst>
          </p:cNvPr>
          <p:cNvSpPr/>
          <p:nvPr/>
        </p:nvSpPr>
        <p:spPr>
          <a:xfrm>
            <a:off x="912285" y="4041939"/>
            <a:ext cx="2948516" cy="1738375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defTabSz="914354">
              <a:lnSpc>
                <a:spcPct val="150000"/>
              </a:lnSpc>
            </a:pPr>
            <a:r>
              <a:rPr lang="zh-CN" altLang="en-US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用户与角色的一对多关系</a:t>
            </a:r>
            <a:endParaRPr lang="id-ID" sz="1333" dirty="0">
              <a:solidFill>
                <a:srgbClr val="3378A6">
                  <a:lumMod val="75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因为我们的平台是开放的，所以这就出现了一个用户多个角色的问题（因为不能保证同一个用户只属于一个注册的学校）。我们的解决方案是，用户在网站上的账户是唯一的，这个账户需要和学校系统中的账户进行绑定（具体实现将在后面进一步说明）。</a:t>
            </a:r>
            <a:endParaRPr lang="id-ID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CC21C397-C90A-1CF6-F85B-F13E35D067B5}"/>
              </a:ext>
            </a:extLst>
          </p:cNvPr>
          <p:cNvSpPr/>
          <p:nvPr/>
        </p:nvSpPr>
        <p:spPr>
          <a:xfrm>
            <a:off x="8331202" y="1487424"/>
            <a:ext cx="2948516" cy="2805575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defTabSz="914354">
              <a:lnSpc>
                <a:spcPct val="150000"/>
              </a:lnSpc>
            </a:pPr>
            <a:r>
              <a:rPr lang="zh-CN" altLang="en-US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“少即是多”</a:t>
            </a:r>
            <a:endParaRPr lang="id-ID" sz="1333" dirty="0">
              <a:solidFill>
                <a:srgbClr val="3378A6">
                  <a:lumMod val="75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“少即是多”指的是我们追求实现实验教学管理系统的核心功能，例如，对课程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  <a:sym typeface="Wingdings" panose="05000000000000000000" pitchFamily="2" charset="2"/>
              </a:rPr>
              <a:t>实验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  <a:sym typeface="Wingdings" panose="05000000000000000000" pitchFamily="2" charset="2"/>
              </a:rPr>
              <a:t>报告的管理。这样做法的好处是：降低开发成本；同时，我们认为软件比起“广而不精”：将很多功能放在一个软件里实现，“专门化”似乎对用户更加友好。即，让专门的软件实现专门的功能。既然实验教学管理系统所要完成的目标是实验信息的管理，那么仅仅实现了核心目标的平台反而更加简洁和用户友好。</a:t>
            </a:r>
            <a:endParaRPr lang="id-ID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61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65B237-3F5C-99BA-B4CA-D7DCB994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033CCD-676F-2268-42F4-C9F8B2725E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7BDACBF-B6F5-EA1E-AB1D-D2E1EEED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452670"/>
            <a:ext cx="7392629" cy="418188"/>
          </a:xfrm>
        </p:spPr>
        <p:txBody>
          <a:bodyPr/>
          <a:lstStyle/>
          <a:p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SRS</a:t>
            </a:r>
            <a:r>
              <a:rPr lang="zh-CN" altLang="en-US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需求分析</a:t>
            </a:r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Requirements——WHAT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7D9439-57CB-5F05-A4BA-81BE31C0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1166812"/>
            <a:ext cx="114776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9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04AD19-213F-2A39-B134-92BDD432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53BE98-A41D-A80A-C57E-60C4A896DC7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1D1D13-0764-202D-C804-A0A646F8C53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zh-CN" altLang="en-US"/>
              <a:t>学术论文毕业答辩模板</a:t>
            </a:r>
            <a:endParaRPr lang="id-ID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E19E6C8-B8D7-196E-9C15-14C70F53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452670"/>
            <a:ext cx="7929750" cy="418188"/>
          </a:xfrm>
        </p:spPr>
        <p:txBody>
          <a:bodyPr/>
          <a:lstStyle/>
          <a:p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SRS</a:t>
            </a:r>
            <a:r>
              <a:rPr lang="zh-CN" altLang="en-US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需求分析</a:t>
            </a:r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Requirements——WHAT</a:t>
            </a:r>
            <a:endParaRPr lang="zh-CN" altLang="en-US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60930285-CD9F-15C7-AD74-60EBA892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0" y="8536306"/>
            <a:ext cx="792975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96ED5B84-9119-FA54-7E12-12AD31491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02" y="1100020"/>
            <a:ext cx="5289497" cy="546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F599F795-135F-AE36-8468-0813D52B4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D89A1D3-F16A-A27A-BCE8-812D19C5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50" y="1323527"/>
            <a:ext cx="5517061" cy="40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29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26318F-52FB-AF85-BC44-0E8B2EAC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95E7DD-20B1-6CDC-E3EC-60E6B904CA6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99D2692-5DC6-E736-6AF5-08D30F93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452670"/>
            <a:ext cx="7320629" cy="418188"/>
          </a:xfrm>
        </p:spPr>
        <p:txBody>
          <a:bodyPr/>
          <a:lstStyle/>
          <a:p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SRS</a:t>
            </a:r>
            <a:r>
              <a:rPr lang="zh-CN" altLang="en-US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需求分析</a:t>
            </a:r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Requirements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BA3C952-0AC9-52C9-D7AD-C148016B0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32802"/>
              </p:ext>
            </p:extLst>
          </p:nvPr>
        </p:nvGraphicFramePr>
        <p:xfrm>
          <a:off x="1056000" y="2668349"/>
          <a:ext cx="4165600" cy="3840480"/>
        </p:xfrm>
        <a:graphic>
          <a:graphicData uri="http://schemas.openxmlformats.org/drawingml/2006/table">
            <a:tbl>
              <a:tblPr/>
              <a:tblGrid>
                <a:gridCol w="1035050">
                  <a:extLst>
                    <a:ext uri="{9D8B030D-6E8A-4147-A177-3AD203B41FA5}">
                      <a16:colId xmlns:a16="http://schemas.microsoft.com/office/drawing/2014/main" val="2350613960"/>
                    </a:ext>
                  </a:extLst>
                </a:gridCol>
                <a:gridCol w="3130550">
                  <a:extLst>
                    <a:ext uri="{9D8B030D-6E8A-4147-A177-3AD203B41FA5}">
                      <a16:colId xmlns:a16="http://schemas.microsoft.com/office/drawing/2014/main" val="401314898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1" i="0" dirty="0">
                          <a:solidFill>
                            <a:srgbClr val="333333"/>
                          </a:solidFill>
                          <a:effectLst/>
                        </a:rPr>
                        <a:t>名称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1" i="0">
                          <a:solidFill>
                            <a:srgbClr val="333333"/>
                          </a:solidFill>
                          <a:effectLst/>
                        </a:rPr>
                        <a:t>登录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60937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编号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i="0" dirty="0">
                          <a:solidFill>
                            <a:srgbClr val="333333"/>
                          </a:solidFill>
                          <a:effectLst/>
                        </a:rPr>
                        <a:t>UC04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5483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简述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用户输入账户和密码进行登录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2971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执行者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所有用户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30763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触发器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用户请求登录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762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前置条件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用户打开系统网页，进入登陆界面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8361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基本事件流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zh-CN" sz="1100" b="0" i="0" dirty="0">
                          <a:solidFill>
                            <a:srgbClr val="333333"/>
                          </a:solidFill>
                          <a:effectLst/>
                        </a:rPr>
                        <a:t>1.</a:t>
                      </a:r>
                      <a: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  <a:t>用户进入登陆界面。</a:t>
                      </a:r>
                      <a:b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altLang="zh-CN" sz="1100" b="0" i="0" dirty="0">
                          <a:solidFill>
                            <a:srgbClr val="333333"/>
                          </a:solidFill>
                          <a:effectLst/>
                        </a:rPr>
                        <a:t>2.</a:t>
                      </a:r>
                      <a: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  <a:t>用户填写账号和密码；</a:t>
                      </a:r>
                      <a:b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altLang="zh-CN" sz="1100" b="0" i="0" dirty="0">
                          <a:solidFill>
                            <a:srgbClr val="333333"/>
                          </a:solidFill>
                          <a:effectLst/>
                        </a:rPr>
                        <a:t>3.</a:t>
                      </a:r>
                      <a: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  <a:t>用户申请登陆，系统返回登陆状态： </a:t>
                      </a:r>
                      <a:b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altLang="zh-CN" sz="1100" b="0" i="0" dirty="0">
                          <a:solidFill>
                            <a:srgbClr val="333333"/>
                          </a:solidFill>
                          <a:effectLst/>
                        </a:rPr>
                        <a:t>3.1. </a:t>
                      </a:r>
                      <a: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  <a:t>验证通过，系统返回用户的上一个界面（若有）或首页； </a:t>
                      </a:r>
                      <a:b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altLang="zh-CN" sz="1100" b="0" i="0" dirty="0">
                          <a:solidFill>
                            <a:srgbClr val="333333"/>
                          </a:solidFill>
                          <a:effectLst/>
                        </a:rPr>
                        <a:t>3.2. </a:t>
                      </a:r>
                      <a: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  <a:t>验证不通过，系统提示原因。</a:t>
                      </a:r>
                      <a:b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altLang="zh-CN" sz="1100" b="0" i="0" dirty="0">
                          <a:solidFill>
                            <a:srgbClr val="333333"/>
                          </a:solidFill>
                          <a:effectLst/>
                        </a:rPr>
                        <a:t>4.</a:t>
                      </a:r>
                      <a: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  <a:t>用户根据结果继续浏览系统或是进入找回密码流程。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73035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扩展事件流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zh-CN" sz="1100" b="0" i="0">
                          <a:solidFill>
                            <a:srgbClr val="333333"/>
                          </a:solidFill>
                          <a:effectLst/>
                        </a:rPr>
                        <a:t>1.</a:t>
                      </a:r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用户退出了系统；</a:t>
                      </a:r>
                      <a:b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altLang="zh-CN" sz="1100" b="0" i="0">
                          <a:solidFill>
                            <a:srgbClr val="333333"/>
                          </a:solidFill>
                          <a:effectLst/>
                        </a:rPr>
                        <a:t>2.</a:t>
                      </a:r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用户忘记密码，进入找回密码流程；</a:t>
                      </a:r>
                      <a:b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</a:br>
                      <a:r>
                        <a:rPr lang="en-US" altLang="zh-CN" sz="1100" b="0" i="0">
                          <a:solidFill>
                            <a:srgbClr val="333333"/>
                          </a:solidFill>
                          <a:effectLst/>
                        </a:rPr>
                        <a:t>3.</a:t>
                      </a:r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用户中途点击取消登录，则停止流程。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34577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>
                          <a:solidFill>
                            <a:srgbClr val="333333"/>
                          </a:solidFill>
                          <a:effectLst/>
                        </a:rPr>
                        <a:t>后置条件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100" b="0" i="0" dirty="0">
                          <a:solidFill>
                            <a:srgbClr val="333333"/>
                          </a:solidFill>
                          <a:effectLst/>
                        </a:rPr>
                        <a:t>无</a:t>
                      </a:r>
                    </a:p>
                  </a:txBody>
                  <a:tcPr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78024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CAA67441-2E3E-73D8-BED3-7E56F4EFE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39" y="0"/>
            <a:ext cx="4167845" cy="6858000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58E785CC-1F23-BF59-1C88-F36BDE4E1FF5}"/>
              </a:ext>
            </a:extLst>
          </p:cNvPr>
          <p:cNvSpPr/>
          <p:nvPr/>
        </p:nvSpPr>
        <p:spPr>
          <a:xfrm>
            <a:off x="1056000" y="1228686"/>
            <a:ext cx="4080000" cy="1081835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defTabSz="914354">
              <a:lnSpc>
                <a:spcPct val="150000"/>
              </a:lnSpc>
            </a:pPr>
            <a:r>
              <a:rPr lang="zh-CN" altLang="en-US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登录用例</a:t>
            </a:r>
            <a:endParaRPr lang="id-ID" altLang="zh-CN" sz="1333" dirty="0">
              <a:solidFill>
                <a:srgbClr val="3378A6">
                  <a:lumMod val="75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我们的项目以用例为单位逐一对系统的功能进行描述。我们首先给出用例规约，用自然语言的形式刻画用户在系统中的操作，同时给出活动图，进一步描述用例。这里以登录这一操作为例子说明。</a:t>
            </a:r>
            <a:endParaRPr lang="id-ID" altLang="zh-CN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26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7" idx="2"/>
          </p:cNvCxnSpPr>
          <p:nvPr/>
        </p:nvCxnSpPr>
        <p:spPr>
          <a:xfrm rot="10800000" flipV="1">
            <a:off x="2714602" y="3800221"/>
            <a:ext cx="762005" cy="41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stCxn id="11" idx="6"/>
          </p:cNvCxnSpPr>
          <p:nvPr/>
        </p:nvCxnSpPr>
        <p:spPr>
          <a:xfrm>
            <a:off x="8664410" y="3800222"/>
            <a:ext cx="812989" cy="41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/>
          <p:cNvSpPr/>
          <p:nvPr/>
        </p:nvSpPr>
        <p:spPr>
          <a:xfrm>
            <a:off x="2619351" y="2181373"/>
            <a:ext cx="1611792" cy="1611792"/>
          </a:xfrm>
          <a:prstGeom prst="arc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54"/>
            <a:endParaRPr lang="en-US" sz="2133">
              <a:solidFill>
                <a:srgbClr val="309CA8"/>
              </a:solidFill>
              <a:latin typeface="Calibri"/>
              <a:ea typeface="微软雅黑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88941F-23EA-4B59-8E49-2F80EEB12585}"/>
              </a:ext>
            </a:extLst>
          </p:cNvPr>
          <p:cNvGrpSpPr/>
          <p:nvPr/>
        </p:nvGrpSpPr>
        <p:grpSpPr>
          <a:xfrm>
            <a:off x="912284" y="1945165"/>
            <a:ext cx="2369989" cy="1131864"/>
            <a:chOff x="684213" y="1458872"/>
            <a:chExt cx="1777492" cy="848898"/>
          </a:xfrm>
        </p:grpSpPr>
        <p:sp>
          <p:nvSpPr>
            <p:cNvPr id="5" name="Rectangle 4"/>
            <p:cNvSpPr/>
            <p:nvPr/>
          </p:nvSpPr>
          <p:spPr>
            <a:xfrm>
              <a:off x="684213" y="1707467"/>
              <a:ext cx="1777492" cy="600303"/>
            </a:xfrm>
            <a:prstGeom prst="rect">
              <a:avLst/>
            </a:prstGeom>
          </p:spPr>
          <p:txBody>
            <a:bodyPr wrap="square" lIns="0" tIns="0" rIns="0" bIns="0" numCol="1" spcCol="274320">
              <a:noAutofit/>
            </a:bodyPr>
            <a:lstStyle/>
            <a:p>
              <a:pPr defTabSz="914354">
                <a:lnSpc>
                  <a:spcPct val="150000"/>
                </a:lnSpc>
              </a:pPr>
              <a:r>
                <a:rPr lang="zh-CN" altLang="en-US" sz="1067" dirty="0">
                  <a:solidFill>
                    <a:srgbClr val="A1A1A1">
                      <a:lumMod val="50000"/>
                    </a:srgbClr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系统在使用的过程当中，应该提供一个整洁而逻辑清晰的界面。有清楚的功能划分。使得用户能够快速的找到自己想要的功能。</a:t>
              </a:r>
              <a:endParaRPr lang="ms-MY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4213" y="1458872"/>
              <a:ext cx="1283010" cy="261610"/>
            </a:xfrm>
            <a:prstGeom prst="rect">
              <a:avLst/>
            </a:prstGeom>
          </p:spPr>
          <p:txBody>
            <a:bodyPr wrap="square" lIns="0" tIns="0" rIns="0" bIns="0" numCol="1" spcCol="274320">
              <a:noAutofit/>
            </a:bodyPr>
            <a:lstStyle/>
            <a:p>
              <a:pPr defTabSz="914354">
                <a:lnSpc>
                  <a:spcPct val="150000"/>
                </a:lnSpc>
              </a:pPr>
              <a:r>
                <a:rPr lang="zh-CN" altLang="en-US" sz="1333" dirty="0">
                  <a:solidFill>
                    <a:srgbClr val="3378A6">
                      <a:lumMod val="75000"/>
                    </a:srgbClr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观感需求</a:t>
              </a:r>
              <a:endParaRPr lang="ms-MY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</p:grpSp>
      <p:sp>
        <p:nvSpPr>
          <p:cNvPr id="8" name="Arc 7"/>
          <p:cNvSpPr/>
          <p:nvPr/>
        </p:nvSpPr>
        <p:spPr>
          <a:xfrm flipH="1">
            <a:off x="7953388" y="2181373"/>
            <a:ext cx="1611792" cy="1611792"/>
          </a:xfrm>
          <a:prstGeom prst="arc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54"/>
            <a:endParaRPr lang="en-US" sz="2133">
              <a:solidFill>
                <a:srgbClr val="309CA8"/>
              </a:solidFill>
              <a:latin typeface="Calibri"/>
              <a:ea typeface="微软雅黑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2C474E5-87AF-49AD-8FA5-E49A5C7C489E}"/>
              </a:ext>
            </a:extLst>
          </p:cNvPr>
          <p:cNvGrpSpPr/>
          <p:nvPr/>
        </p:nvGrpSpPr>
        <p:grpSpPr>
          <a:xfrm>
            <a:off x="8905894" y="1945163"/>
            <a:ext cx="2521191" cy="1193236"/>
            <a:chOff x="6679420" y="1458872"/>
            <a:chExt cx="1890893" cy="894927"/>
          </a:xfrm>
        </p:grpSpPr>
        <p:sp>
          <p:nvSpPr>
            <p:cNvPr id="9" name="Rectangle 8"/>
            <p:cNvSpPr/>
            <p:nvPr/>
          </p:nvSpPr>
          <p:spPr>
            <a:xfrm>
              <a:off x="6679420" y="1707468"/>
              <a:ext cx="1890893" cy="646331"/>
            </a:xfrm>
            <a:prstGeom prst="rect">
              <a:avLst/>
            </a:prstGeom>
          </p:spPr>
          <p:txBody>
            <a:bodyPr wrap="square" lIns="0" tIns="0" rIns="0" bIns="0" numCol="1" spcCol="274320">
              <a:noAutofit/>
            </a:bodyPr>
            <a:lstStyle/>
            <a:p>
              <a:pPr defTabSz="914354">
                <a:lnSpc>
                  <a:spcPct val="150000"/>
                </a:lnSpc>
              </a:pPr>
              <a:r>
                <a:rPr lang="zh-CN" altLang="en-US" sz="1067" dirty="0">
                  <a:solidFill>
                    <a:srgbClr val="A1A1A1">
                      <a:lumMod val="50000"/>
                    </a:srgbClr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我们在开发过程中遵循”少即是多“的原则，即，实现传统实验教学管理系统中的核心功能，对系统实现的功能进行一定程度上的“精简”，方便用户“快速上手，快速使用”。</a:t>
              </a:r>
              <a:endParaRPr lang="ms-MY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79421" y="1458872"/>
              <a:ext cx="1285884" cy="261610"/>
            </a:xfrm>
            <a:prstGeom prst="rect">
              <a:avLst/>
            </a:prstGeom>
          </p:spPr>
          <p:txBody>
            <a:bodyPr wrap="square" lIns="0" tIns="0" rIns="0" bIns="0" numCol="1" spcCol="274320">
              <a:noAutofit/>
            </a:bodyPr>
            <a:lstStyle/>
            <a:p>
              <a:pPr defTabSz="914354">
                <a:lnSpc>
                  <a:spcPct val="150000"/>
                </a:lnSpc>
              </a:pPr>
              <a:r>
                <a:rPr lang="zh-CN" altLang="en-US" sz="1333" dirty="0">
                  <a:solidFill>
                    <a:srgbClr val="3378A6">
                      <a:lumMod val="75000"/>
                    </a:srgbClr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易用性和人性化需求</a:t>
              </a:r>
              <a:endParaRPr lang="ms-MY" altLang="zh-CN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</p:grpSp>
      <p:sp>
        <p:nvSpPr>
          <p:cNvPr id="12" name="Arc 11"/>
          <p:cNvSpPr/>
          <p:nvPr/>
        </p:nvSpPr>
        <p:spPr>
          <a:xfrm flipV="1">
            <a:off x="3857609" y="3800633"/>
            <a:ext cx="1611792" cy="1611792"/>
          </a:xfrm>
          <a:prstGeom prst="arc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54"/>
            <a:endParaRPr lang="en-US" sz="2133">
              <a:solidFill>
                <a:srgbClr val="309CA8"/>
              </a:solidFill>
              <a:latin typeface="Calibri"/>
              <a:ea typeface="微软雅黑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1035CC1-A30D-458F-AD8C-20A289B823AB}"/>
              </a:ext>
            </a:extLst>
          </p:cNvPr>
          <p:cNvGrpSpPr/>
          <p:nvPr/>
        </p:nvGrpSpPr>
        <p:grpSpPr>
          <a:xfrm>
            <a:off x="2030163" y="4903406"/>
            <a:ext cx="2537995" cy="1193236"/>
            <a:chOff x="1522622" y="3677554"/>
            <a:chExt cx="1903496" cy="894927"/>
          </a:xfrm>
        </p:grpSpPr>
        <p:sp>
          <p:nvSpPr>
            <p:cNvPr id="13" name="Rectangle 12"/>
            <p:cNvSpPr/>
            <p:nvPr/>
          </p:nvSpPr>
          <p:spPr>
            <a:xfrm>
              <a:off x="1535225" y="3926150"/>
              <a:ext cx="1890893" cy="646331"/>
            </a:xfrm>
            <a:prstGeom prst="rect">
              <a:avLst/>
            </a:prstGeom>
          </p:spPr>
          <p:txBody>
            <a:bodyPr wrap="square" lIns="0" tIns="0" rIns="0" bIns="0" numCol="1" spcCol="274320">
              <a:noAutofit/>
            </a:bodyPr>
            <a:lstStyle/>
            <a:p>
              <a:pPr defTabSz="914354">
                <a:lnSpc>
                  <a:spcPct val="150000"/>
                </a:lnSpc>
              </a:pPr>
              <a:r>
                <a:rPr lang="zh-CN" altLang="en-US" sz="1067" dirty="0">
                  <a:solidFill>
                    <a:srgbClr val="A1A1A1">
                      <a:lumMod val="50000"/>
                    </a:srgbClr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系统需要资料完备，即对于各个阶段的文档成果以及设计内容进行保存。代码要方便后续进行的维护。最基本的要求是代码拥有完备的注释，遵循规范，易于阅读。</a:t>
              </a:r>
              <a:endParaRPr lang="ms-MY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22622" y="3677554"/>
              <a:ext cx="1283010" cy="295978"/>
            </a:xfrm>
            <a:prstGeom prst="rect">
              <a:avLst/>
            </a:prstGeom>
          </p:spPr>
          <p:txBody>
            <a:bodyPr wrap="square" lIns="0" tIns="0" rIns="0" bIns="0" numCol="1" spcCol="274320">
              <a:noAutofit/>
            </a:bodyPr>
            <a:lstStyle/>
            <a:p>
              <a:pPr defTabSz="914354">
                <a:lnSpc>
                  <a:spcPct val="150000"/>
                </a:lnSpc>
              </a:pPr>
              <a:r>
                <a:rPr lang="zh-CN" altLang="en-US" sz="1333" dirty="0">
                  <a:solidFill>
                    <a:srgbClr val="3378A6">
                      <a:lumMod val="75000"/>
                    </a:srgbClr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可维护性需求</a:t>
              </a:r>
              <a:endParaRPr lang="ms-MY" altLang="zh-CN" sz="1333" dirty="0">
                <a:solidFill>
                  <a:srgbClr val="3378A6">
                    <a:lumMod val="75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</p:grp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431371" y="452670"/>
            <a:ext cx="9624629" cy="418188"/>
          </a:xfrm>
        </p:spPr>
        <p:txBody>
          <a:bodyPr/>
          <a:lstStyle/>
          <a:p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SRS</a:t>
            </a:r>
            <a:r>
              <a:rPr lang="zh-CN" altLang="en-US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需求分析</a:t>
            </a:r>
            <a:r>
              <a:rPr lang="en-US" altLang="zh-CN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Requirements——</a:t>
            </a:r>
            <a:r>
              <a:rPr lang="zh-CN" altLang="en-US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非功能性需求</a:t>
            </a:r>
            <a:endParaRPr lang="id-ID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053B54-8E0D-4FF8-8731-EE5214AE6C5F}"/>
              </a:ext>
            </a:extLst>
          </p:cNvPr>
          <p:cNvGrpSpPr/>
          <p:nvPr/>
        </p:nvGrpSpPr>
        <p:grpSpPr>
          <a:xfrm>
            <a:off x="7191383" y="3063708"/>
            <a:ext cx="1473027" cy="1473027"/>
            <a:chOff x="5393537" y="2297781"/>
            <a:chExt cx="1104770" cy="1104770"/>
          </a:xfrm>
        </p:grpSpPr>
        <p:sp>
          <p:nvSpPr>
            <p:cNvPr id="11" name="Oval 10"/>
            <p:cNvSpPr/>
            <p:nvPr/>
          </p:nvSpPr>
          <p:spPr>
            <a:xfrm>
              <a:off x="5393537" y="2297781"/>
              <a:ext cx="1104770" cy="1104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2133">
                <a:solidFill>
                  <a:srgbClr val="309CA8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Freeform 284">
              <a:extLst>
                <a:ext uri="{FF2B5EF4-FFF2-40B4-BE49-F238E27FC236}">
                  <a16:creationId xmlns:a16="http://schemas.microsoft.com/office/drawing/2014/main" id="{A8567CA6-3C01-4567-B6F5-9319C0790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5941" y="2596515"/>
              <a:ext cx="335937" cy="484525"/>
            </a:xfrm>
            <a:custGeom>
              <a:avLst/>
              <a:gdLst>
                <a:gd name="T0" fmla="*/ 107 w 107"/>
                <a:gd name="T1" fmla="*/ 77 h 154"/>
                <a:gd name="T2" fmla="*/ 60 w 107"/>
                <a:gd name="T3" fmla="*/ 130 h 154"/>
                <a:gd name="T4" fmla="*/ 60 w 107"/>
                <a:gd name="T5" fmla="*/ 142 h 154"/>
                <a:gd name="T6" fmla="*/ 83 w 107"/>
                <a:gd name="T7" fmla="*/ 142 h 154"/>
                <a:gd name="T8" fmla="*/ 89 w 107"/>
                <a:gd name="T9" fmla="*/ 148 h 154"/>
                <a:gd name="T10" fmla="*/ 83 w 107"/>
                <a:gd name="T11" fmla="*/ 154 h 154"/>
                <a:gd name="T12" fmla="*/ 24 w 107"/>
                <a:gd name="T13" fmla="*/ 154 h 154"/>
                <a:gd name="T14" fmla="*/ 18 w 107"/>
                <a:gd name="T15" fmla="*/ 148 h 154"/>
                <a:gd name="T16" fmla="*/ 24 w 107"/>
                <a:gd name="T17" fmla="*/ 142 h 154"/>
                <a:gd name="T18" fmla="*/ 48 w 107"/>
                <a:gd name="T19" fmla="*/ 142 h 154"/>
                <a:gd name="T20" fmla="*/ 48 w 107"/>
                <a:gd name="T21" fmla="*/ 130 h 154"/>
                <a:gd name="T22" fmla="*/ 0 w 107"/>
                <a:gd name="T23" fmla="*/ 77 h 154"/>
                <a:gd name="T24" fmla="*/ 0 w 107"/>
                <a:gd name="T25" fmla="*/ 65 h 154"/>
                <a:gd name="T26" fmla="*/ 6 w 107"/>
                <a:gd name="T27" fmla="*/ 59 h 154"/>
                <a:gd name="T28" fmla="*/ 12 w 107"/>
                <a:gd name="T29" fmla="*/ 65 h 154"/>
                <a:gd name="T30" fmla="*/ 12 w 107"/>
                <a:gd name="T31" fmla="*/ 77 h 154"/>
                <a:gd name="T32" fmla="*/ 54 w 107"/>
                <a:gd name="T33" fmla="*/ 118 h 154"/>
                <a:gd name="T34" fmla="*/ 95 w 107"/>
                <a:gd name="T35" fmla="*/ 77 h 154"/>
                <a:gd name="T36" fmla="*/ 95 w 107"/>
                <a:gd name="T37" fmla="*/ 65 h 154"/>
                <a:gd name="T38" fmla="*/ 101 w 107"/>
                <a:gd name="T39" fmla="*/ 59 h 154"/>
                <a:gd name="T40" fmla="*/ 107 w 107"/>
                <a:gd name="T41" fmla="*/ 65 h 154"/>
                <a:gd name="T42" fmla="*/ 107 w 107"/>
                <a:gd name="T43" fmla="*/ 77 h 154"/>
                <a:gd name="T44" fmla="*/ 83 w 107"/>
                <a:gd name="T45" fmla="*/ 77 h 154"/>
                <a:gd name="T46" fmla="*/ 54 w 107"/>
                <a:gd name="T47" fmla="*/ 107 h 154"/>
                <a:gd name="T48" fmla="*/ 24 w 107"/>
                <a:gd name="T49" fmla="*/ 77 h 154"/>
                <a:gd name="T50" fmla="*/ 24 w 107"/>
                <a:gd name="T51" fmla="*/ 30 h 154"/>
                <a:gd name="T52" fmla="*/ 54 w 107"/>
                <a:gd name="T53" fmla="*/ 0 h 154"/>
                <a:gd name="T54" fmla="*/ 83 w 107"/>
                <a:gd name="T55" fmla="*/ 30 h 154"/>
                <a:gd name="T56" fmla="*/ 83 w 107"/>
                <a:gd name="T57" fmla="*/ 7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54">
                  <a:moveTo>
                    <a:pt x="107" y="77"/>
                  </a:moveTo>
                  <a:cubicBezTo>
                    <a:pt x="107" y="104"/>
                    <a:pt x="86" y="127"/>
                    <a:pt x="60" y="130"/>
                  </a:cubicBezTo>
                  <a:cubicBezTo>
                    <a:pt x="60" y="142"/>
                    <a:pt x="60" y="142"/>
                    <a:pt x="60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7" y="142"/>
                    <a:pt x="89" y="145"/>
                    <a:pt x="89" y="148"/>
                  </a:cubicBezTo>
                  <a:cubicBezTo>
                    <a:pt x="89" y="151"/>
                    <a:pt x="87" y="154"/>
                    <a:pt x="83" y="154"/>
                  </a:cubicBezTo>
                  <a:cubicBezTo>
                    <a:pt x="24" y="154"/>
                    <a:pt x="24" y="154"/>
                    <a:pt x="24" y="154"/>
                  </a:cubicBezTo>
                  <a:cubicBezTo>
                    <a:pt x="21" y="154"/>
                    <a:pt x="18" y="151"/>
                    <a:pt x="18" y="148"/>
                  </a:cubicBezTo>
                  <a:cubicBezTo>
                    <a:pt x="18" y="145"/>
                    <a:pt x="21" y="142"/>
                    <a:pt x="24" y="142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21" y="127"/>
                    <a:pt x="0" y="104"/>
                    <a:pt x="0" y="7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2"/>
                    <a:pt x="3" y="59"/>
                    <a:pt x="6" y="59"/>
                  </a:cubicBezTo>
                  <a:cubicBezTo>
                    <a:pt x="10" y="59"/>
                    <a:pt x="12" y="62"/>
                    <a:pt x="12" y="6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100"/>
                    <a:pt x="31" y="118"/>
                    <a:pt x="54" y="118"/>
                  </a:cubicBezTo>
                  <a:cubicBezTo>
                    <a:pt x="77" y="118"/>
                    <a:pt x="95" y="100"/>
                    <a:pt x="95" y="77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2"/>
                    <a:pt x="98" y="59"/>
                    <a:pt x="101" y="59"/>
                  </a:cubicBezTo>
                  <a:cubicBezTo>
                    <a:pt x="104" y="59"/>
                    <a:pt x="107" y="62"/>
                    <a:pt x="107" y="65"/>
                  </a:cubicBezTo>
                  <a:lnTo>
                    <a:pt x="107" y="77"/>
                  </a:lnTo>
                  <a:close/>
                  <a:moveTo>
                    <a:pt x="83" y="77"/>
                  </a:moveTo>
                  <a:cubicBezTo>
                    <a:pt x="83" y="93"/>
                    <a:pt x="70" y="107"/>
                    <a:pt x="54" y="107"/>
                  </a:cubicBezTo>
                  <a:cubicBezTo>
                    <a:pt x="37" y="107"/>
                    <a:pt x="24" y="93"/>
                    <a:pt x="24" y="77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13"/>
                    <a:pt x="37" y="0"/>
                    <a:pt x="54" y="0"/>
                  </a:cubicBezTo>
                  <a:cubicBezTo>
                    <a:pt x="70" y="0"/>
                    <a:pt x="83" y="13"/>
                    <a:pt x="83" y="30"/>
                  </a:cubicBezTo>
                  <a:lnTo>
                    <a:pt x="83" y="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08"/>
              <a:endParaRPr lang="en-IN" sz="1801" dirty="0">
                <a:solidFill>
                  <a:srgbClr val="4E5864"/>
                </a:solidFill>
                <a:latin typeface="Roboto"/>
                <a:ea typeface="微软雅黑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45E274-50A5-4CB1-BC5E-FF51C8027A8C}"/>
              </a:ext>
            </a:extLst>
          </p:cNvPr>
          <p:cNvGrpSpPr/>
          <p:nvPr/>
        </p:nvGrpSpPr>
        <p:grpSpPr>
          <a:xfrm>
            <a:off x="5953124" y="3063707"/>
            <a:ext cx="1473027" cy="1473027"/>
            <a:chOff x="4464843" y="2297780"/>
            <a:chExt cx="1104770" cy="1104770"/>
          </a:xfrm>
        </p:grpSpPr>
        <p:sp>
          <p:nvSpPr>
            <p:cNvPr id="19" name="Oval 18"/>
            <p:cNvSpPr/>
            <p:nvPr/>
          </p:nvSpPr>
          <p:spPr>
            <a:xfrm>
              <a:off x="4464843" y="2297780"/>
              <a:ext cx="1104770" cy="1104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2133">
                <a:solidFill>
                  <a:srgbClr val="309CA8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369">
              <a:extLst>
                <a:ext uri="{FF2B5EF4-FFF2-40B4-BE49-F238E27FC236}">
                  <a16:creationId xmlns:a16="http://schemas.microsoft.com/office/drawing/2014/main" id="{3269D806-09C9-4CC7-9B94-B03CE357A9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011" y="2649855"/>
              <a:ext cx="413461" cy="410232"/>
            </a:xfrm>
            <a:custGeom>
              <a:avLst/>
              <a:gdLst>
                <a:gd name="T0" fmla="*/ 0 w 128"/>
                <a:gd name="T1" fmla="*/ 57 h 127"/>
                <a:gd name="T2" fmla="*/ 58 w 128"/>
                <a:gd name="T3" fmla="*/ 0 h 127"/>
                <a:gd name="T4" fmla="*/ 58 w 128"/>
                <a:gd name="T5" fmla="*/ 127 h 127"/>
                <a:gd name="T6" fmla="*/ 0 w 128"/>
                <a:gd name="T7" fmla="*/ 69 h 127"/>
                <a:gd name="T8" fmla="*/ 58 w 128"/>
                <a:gd name="T9" fmla="*/ 127 h 127"/>
                <a:gd name="T10" fmla="*/ 47 w 128"/>
                <a:gd name="T11" fmla="*/ 11 h 127"/>
                <a:gd name="T12" fmla="*/ 12 w 128"/>
                <a:gd name="T13" fmla="*/ 47 h 127"/>
                <a:gd name="T14" fmla="*/ 47 w 128"/>
                <a:gd name="T15" fmla="*/ 115 h 127"/>
                <a:gd name="T16" fmla="*/ 12 w 128"/>
                <a:gd name="T17" fmla="*/ 81 h 127"/>
                <a:gd name="T18" fmla="*/ 47 w 128"/>
                <a:gd name="T19" fmla="*/ 115 h 127"/>
                <a:gd name="T20" fmla="*/ 23 w 128"/>
                <a:gd name="T21" fmla="*/ 35 h 127"/>
                <a:gd name="T22" fmla="*/ 35 w 128"/>
                <a:gd name="T23" fmla="*/ 23 h 127"/>
                <a:gd name="T24" fmla="*/ 35 w 128"/>
                <a:gd name="T25" fmla="*/ 104 h 127"/>
                <a:gd name="T26" fmla="*/ 23 w 128"/>
                <a:gd name="T27" fmla="*/ 92 h 127"/>
                <a:gd name="T28" fmla="*/ 35 w 128"/>
                <a:gd name="T29" fmla="*/ 104 h 127"/>
                <a:gd name="T30" fmla="*/ 69 w 128"/>
                <a:gd name="T31" fmla="*/ 57 h 127"/>
                <a:gd name="T32" fmla="*/ 128 w 128"/>
                <a:gd name="T33" fmla="*/ 0 h 127"/>
                <a:gd name="T34" fmla="*/ 128 w 128"/>
                <a:gd name="T35" fmla="*/ 104 h 127"/>
                <a:gd name="T36" fmla="*/ 92 w 128"/>
                <a:gd name="T37" fmla="*/ 92 h 127"/>
                <a:gd name="T38" fmla="*/ 81 w 128"/>
                <a:gd name="T39" fmla="*/ 127 h 127"/>
                <a:gd name="T40" fmla="*/ 69 w 128"/>
                <a:gd name="T41" fmla="*/ 69 h 127"/>
                <a:gd name="T42" fmla="*/ 104 w 128"/>
                <a:gd name="T43" fmla="*/ 81 h 127"/>
                <a:gd name="T44" fmla="*/ 116 w 128"/>
                <a:gd name="T45" fmla="*/ 69 h 127"/>
                <a:gd name="T46" fmla="*/ 128 w 128"/>
                <a:gd name="T47" fmla="*/ 104 h 127"/>
                <a:gd name="T48" fmla="*/ 116 w 128"/>
                <a:gd name="T49" fmla="*/ 11 h 127"/>
                <a:gd name="T50" fmla="*/ 81 w 128"/>
                <a:gd name="T51" fmla="*/ 47 h 127"/>
                <a:gd name="T52" fmla="*/ 104 w 128"/>
                <a:gd name="T53" fmla="*/ 35 h 127"/>
                <a:gd name="T54" fmla="*/ 92 w 128"/>
                <a:gd name="T55" fmla="*/ 23 h 127"/>
                <a:gd name="T56" fmla="*/ 104 w 128"/>
                <a:gd name="T57" fmla="*/ 35 h 127"/>
                <a:gd name="T58" fmla="*/ 92 w 128"/>
                <a:gd name="T59" fmla="*/ 127 h 127"/>
                <a:gd name="T60" fmla="*/ 104 w 128"/>
                <a:gd name="T61" fmla="*/ 116 h 127"/>
                <a:gd name="T62" fmla="*/ 128 w 128"/>
                <a:gd name="T63" fmla="*/ 127 h 127"/>
                <a:gd name="T64" fmla="*/ 116 w 128"/>
                <a:gd name="T65" fmla="*/ 116 h 127"/>
                <a:gd name="T66" fmla="*/ 128 w 128"/>
                <a:gd name="T6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127">
                  <a:moveTo>
                    <a:pt x="58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57"/>
                  </a:lnTo>
                  <a:close/>
                  <a:moveTo>
                    <a:pt x="58" y="127"/>
                  </a:moveTo>
                  <a:lnTo>
                    <a:pt x="0" y="127"/>
                  </a:lnTo>
                  <a:lnTo>
                    <a:pt x="0" y="69"/>
                  </a:lnTo>
                  <a:lnTo>
                    <a:pt x="58" y="69"/>
                  </a:lnTo>
                  <a:lnTo>
                    <a:pt x="58" y="127"/>
                  </a:lnTo>
                  <a:close/>
                  <a:moveTo>
                    <a:pt x="47" y="47"/>
                  </a:moveTo>
                  <a:lnTo>
                    <a:pt x="47" y="11"/>
                  </a:lnTo>
                  <a:lnTo>
                    <a:pt x="12" y="11"/>
                  </a:lnTo>
                  <a:lnTo>
                    <a:pt x="12" y="47"/>
                  </a:lnTo>
                  <a:lnTo>
                    <a:pt x="47" y="47"/>
                  </a:lnTo>
                  <a:close/>
                  <a:moveTo>
                    <a:pt x="47" y="115"/>
                  </a:moveTo>
                  <a:lnTo>
                    <a:pt x="47" y="81"/>
                  </a:lnTo>
                  <a:lnTo>
                    <a:pt x="12" y="81"/>
                  </a:lnTo>
                  <a:lnTo>
                    <a:pt x="12" y="115"/>
                  </a:lnTo>
                  <a:lnTo>
                    <a:pt x="47" y="115"/>
                  </a:lnTo>
                  <a:close/>
                  <a:moveTo>
                    <a:pt x="35" y="35"/>
                  </a:moveTo>
                  <a:lnTo>
                    <a:pt x="23" y="35"/>
                  </a:lnTo>
                  <a:lnTo>
                    <a:pt x="23" y="23"/>
                  </a:lnTo>
                  <a:lnTo>
                    <a:pt x="35" y="23"/>
                  </a:lnTo>
                  <a:lnTo>
                    <a:pt x="35" y="35"/>
                  </a:lnTo>
                  <a:close/>
                  <a:moveTo>
                    <a:pt x="35" y="104"/>
                  </a:moveTo>
                  <a:lnTo>
                    <a:pt x="23" y="104"/>
                  </a:lnTo>
                  <a:lnTo>
                    <a:pt x="23" y="92"/>
                  </a:lnTo>
                  <a:lnTo>
                    <a:pt x="35" y="92"/>
                  </a:lnTo>
                  <a:lnTo>
                    <a:pt x="35" y="104"/>
                  </a:lnTo>
                  <a:close/>
                  <a:moveTo>
                    <a:pt x="128" y="57"/>
                  </a:moveTo>
                  <a:lnTo>
                    <a:pt x="69" y="57"/>
                  </a:lnTo>
                  <a:lnTo>
                    <a:pt x="69" y="0"/>
                  </a:lnTo>
                  <a:lnTo>
                    <a:pt x="128" y="0"/>
                  </a:lnTo>
                  <a:lnTo>
                    <a:pt x="128" y="57"/>
                  </a:lnTo>
                  <a:close/>
                  <a:moveTo>
                    <a:pt x="128" y="104"/>
                  </a:moveTo>
                  <a:lnTo>
                    <a:pt x="92" y="104"/>
                  </a:lnTo>
                  <a:lnTo>
                    <a:pt x="92" y="92"/>
                  </a:lnTo>
                  <a:lnTo>
                    <a:pt x="81" y="92"/>
                  </a:lnTo>
                  <a:lnTo>
                    <a:pt x="81" y="127"/>
                  </a:lnTo>
                  <a:lnTo>
                    <a:pt x="69" y="127"/>
                  </a:lnTo>
                  <a:lnTo>
                    <a:pt x="69" y="69"/>
                  </a:lnTo>
                  <a:lnTo>
                    <a:pt x="104" y="69"/>
                  </a:lnTo>
                  <a:lnTo>
                    <a:pt x="104" y="81"/>
                  </a:lnTo>
                  <a:lnTo>
                    <a:pt x="116" y="81"/>
                  </a:lnTo>
                  <a:lnTo>
                    <a:pt x="116" y="69"/>
                  </a:lnTo>
                  <a:lnTo>
                    <a:pt x="128" y="69"/>
                  </a:lnTo>
                  <a:lnTo>
                    <a:pt x="128" y="104"/>
                  </a:lnTo>
                  <a:close/>
                  <a:moveTo>
                    <a:pt x="116" y="47"/>
                  </a:moveTo>
                  <a:lnTo>
                    <a:pt x="116" y="11"/>
                  </a:lnTo>
                  <a:lnTo>
                    <a:pt x="81" y="11"/>
                  </a:lnTo>
                  <a:lnTo>
                    <a:pt x="81" y="47"/>
                  </a:lnTo>
                  <a:lnTo>
                    <a:pt x="116" y="47"/>
                  </a:lnTo>
                  <a:close/>
                  <a:moveTo>
                    <a:pt x="104" y="35"/>
                  </a:moveTo>
                  <a:lnTo>
                    <a:pt x="92" y="35"/>
                  </a:lnTo>
                  <a:lnTo>
                    <a:pt x="92" y="23"/>
                  </a:lnTo>
                  <a:lnTo>
                    <a:pt x="104" y="23"/>
                  </a:lnTo>
                  <a:lnTo>
                    <a:pt x="104" y="35"/>
                  </a:lnTo>
                  <a:close/>
                  <a:moveTo>
                    <a:pt x="104" y="127"/>
                  </a:moveTo>
                  <a:lnTo>
                    <a:pt x="92" y="127"/>
                  </a:lnTo>
                  <a:lnTo>
                    <a:pt x="92" y="116"/>
                  </a:lnTo>
                  <a:lnTo>
                    <a:pt x="104" y="116"/>
                  </a:lnTo>
                  <a:lnTo>
                    <a:pt x="104" y="127"/>
                  </a:lnTo>
                  <a:close/>
                  <a:moveTo>
                    <a:pt x="128" y="127"/>
                  </a:moveTo>
                  <a:lnTo>
                    <a:pt x="116" y="127"/>
                  </a:lnTo>
                  <a:lnTo>
                    <a:pt x="116" y="116"/>
                  </a:lnTo>
                  <a:lnTo>
                    <a:pt x="128" y="116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08"/>
              <a:endParaRPr lang="en-IN" sz="1801" dirty="0">
                <a:solidFill>
                  <a:srgbClr val="4E5864"/>
                </a:solidFill>
                <a:latin typeface="Roboto"/>
                <a:ea typeface="微软雅黑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D66D3A4-3424-46B3-8EBD-197DC272D40B}"/>
              </a:ext>
            </a:extLst>
          </p:cNvPr>
          <p:cNvGrpSpPr/>
          <p:nvPr/>
        </p:nvGrpSpPr>
        <p:grpSpPr>
          <a:xfrm>
            <a:off x="4714865" y="3063707"/>
            <a:ext cx="1473027" cy="1473027"/>
            <a:chOff x="3536149" y="2297780"/>
            <a:chExt cx="1104770" cy="1104770"/>
          </a:xfrm>
        </p:grpSpPr>
        <p:sp>
          <p:nvSpPr>
            <p:cNvPr id="15" name="Oval 14"/>
            <p:cNvSpPr/>
            <p:nvPr/>
          </p:nvSpPr>
          <p:spPr>
            <a:xfrm>
              <a:off x="3536149" y="2297780"/>
              <a:ext cx="1104770" cy="1104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2133">
                <a:solidFill>
                  <a:srgbClr val="309CA8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373">
              <a:extLst>
                <a:ext uri="{FF2B5EF4-FFF2-40B4-BE49-F238E27FC236}">
                  <a16:creationId xmlns:a16="http://schemas.microsoft.com/office/drawing/2014/main" id="{40BDDA72-7EB8-4FF9-A09D-11598CB909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9670" y="2642235"/>
              <a:ext cx="484525" cy="448994"/>
            </a:xfrm>
            <a:custGeom>
              <a:avLst/>
              <a:gdLst>
                <a:gd name="T0" fmla="*/ 75 w 150"/>
                <a:gd name="T1" fmla="*/ 26 h 139"/>
                <a:gd name="T2" fmla="*/ 31 w 150"/>
                <a:gd name="T3" fmla="*/ 53 h 139"/>
                <a:gd name="T4" fmla="*/ 0 w 150"/>
                <a:gd name="T5" fmla="*/ 29 h 139"/>
                <a:gd name="T6" fmla="*/ 44 w 150"/>
                <a:gd name="T7" fmla="*/ 0 h 139"/>
                <a:gd name="T8" fmla="*/ 75 w 150"/>
                <a:gd name="T9" fmla="*/ 26 h 139"/>
                <a:gd name="T10" fmla="*/ 75 w 150"/>
                <a:gd name="T11" fmla="*/ 81 h 139"/>
                <a:gd name="T12" fmla="*/ 44 w 150"/>
                <a:gd name="T13" fmla="*/ 106 h 139"/>
                <a:gd name="T14" fmla="*/ 0 w 150"/>
                <a:gd name="T15" fmla="*/ 78 h 139"/>
                <a:gd name="T16" fmla="*/ 31 w 150"/>
                <a:gd name="T17" fmla="*/ 53 h 139"/>
                <a:gd name="T18" fmla="*/ 75 w 150"/>
                <a:gd name="T19" fmla="*/ 81 h 139"/>
                <a:gd name="T20" fmla="*/ 120 w 150"/>
                <a:gd name="T21" fmla="*/ 113 h 139"/>
                <a:gd name="T22" fmla="*/ 75 w 150"/>
                <a:gd name="T23" fmla="*/ 139 h 139"/>
                <a:gd name="T24" fmla="*/ 75 w 150"/>
                <a:gd name="T25" fmla="*/ 139 h 139"/>
                <a:gd name="T26" fmla="*/ 75 w 150"/>
                <a:gd name="T27" fmla="*/ 139 h 139"/>
                <a:gd name="T28" fmla="*/ 75 w 150"/>
                <a:gd name="T29" fmla="*/ 139 h 139"/>
                <a:gd name="T30" fmla="*/ 75 w 150"/>
                <a:gd name="T31" fmla="*/ 139 h 139"/>
                <a:gd name="T32" fmla="*/ 31 w 150"/>
                <a:gd name="T33" fmla="*/ 113 h 139"/>
                <a:gd name="T34" fmla="*/ 31 w 150"/>
                <a:gd name="T35" fmla="*/ 103 h 139"/>
                <a:gd name="T36" fmla="*/ 44 w 150"/>
                <a:gd name="T37" fmla="*/ 112 h 139"/>
                <a:gd name="T38" fmla="*/ 75 w 150"/>
                <a:gd name="T39" fmla="*/ 87 h 139"/>
                <a:gd name="T40" fmla="*/ 75 w 150"/>
                <a:gd name="T41" fmla="*/ 86 h 139"/>
                <a:gd name="T42" fmla="*/ 75 w 150"/>
                <a:gd name="T43" fmla="*/ 87 h 139"/>
                <a:gd name="T44" fmla="*/ 75 w 150"/>
                <a:gd name="T45" fmla="*/ 86 h 139"/>
                <a:gd name="T46" fmla="*/ 75 w 150"/>
                <a:gd name="T47" fmla="*/ 87 h 139"/>
                <a:gd name="T48" fmla="*/ 106 w 150"/>
                <a:gd name="T49" fmla="*/ 112 h 139"/>
                <a:gd name="T50" fmla="*/ 120 w 150"/>
                <a:gd name="T51" fmla="*/ 103 h 139"/>
                <a:gd name="T52" fmla="*/ 120 w 150"/>
                <a:gd name="T53" fmla="*/ 113 h 139"/>
                <a:gd name="T54" fmla="*/ 150 w 150"/>
                <a:gd name="T55" fmla="*/ 29 h 139"/>
                <a:gd name="T56" fmla="*/ 120 w 150"/>
                <a:gd name="T57" fmla="*/ 53 h 139"/>
                <a:gd name="T58" fmla="*/ 75 w 150"/>
                <a:gd name="T59" fmla="*/ 26 h 139"/>
                <a:gd name="T60" fmla="*/ 106 w 150"/>
                <a:gd name="T61" fmla="*/ 0 h 139"/>
                <a:gd name="T62" fmla="*/ 150 w 150"/>
                <a:gd name="T63" fmla="*/ 29 h 139"/>
                <a:gd name="T64" fmla="*/ 150 w 150"/>
                <a:gd name="T65" fmla="*/ 78 h 139"/>
                <a:gd name="T66" fmla="*/ 106 w 150"/>
                <a:gd name="T67" fmla="*/ 106 h 139"/>
                <a:gd name="T68" fmla="*/ 75 w 150"/>
                <a:gd name="T69" fmla="*/ 81 h 139"/>
                <a:gd name="T70" fmla="*/ 120 w 150"/>
                <a:gd name="T71" fmla="*/ 53 h 139"/>
                <a:gd name="T72" fmla="*/ 150 w 150"/>
                <a:gd name="T73" fmla="*/ 7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39">
                  <a:moveTo>
                    <a:pt x="75" y="26"/>
                  </a:moveTo>
                  <a:lnTo>
                    <a:pt x="31" y="5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75" y="26"/>
                  </a:lnTo>
                  <a:close/>
                  <a:moveTo>
                    <a:pt x="75" y="81"/>
                  </a:moveTo>
                  <a:lnTo>
                    <a:pt x="44" y="106"/>
                  </a:lnTo>
                  <a:lnTo>
                    <a:pt x="0" y="78"/>
                  </a:lnTo>
                  <a:lnTo>
                    <a:pt x="31" y="53"/>
                  </a:lnTo>
                  <a:lnTo>
                    <a:pt x="75" y="81"/>
                  </a:lnTo>
                  <a:close/>
                  <a:moveTo>
                    <a:pt x="120" y="113"/>
                  </a:moveTo>
                  <a:lnTo>
                    <a:pt x="75" y="139"/>
                  </a:lnTo>
                  <a:lnTo>
                    <a:pt x="75" y="139"/>
                  </a:lnTo>
                  <a:lnTo>
                    <a:pt x="75" y="139"/>
                  </a:lnTo>
                  <a:lnTo>
                    <a:pt x="75" y="139"/>
                  </a:lnTo>
                  <a:lnTo>
                    <a:pt x="75" y="139"/>
                  </a:lnTo>
                  <a:lnTo>
                    <a:pt x="31" y="113"/>
                  </a:lnTo>
                  <a:lnTo>
                    <a:pt x="31" y="103"/>
                  </a:lnTo>
                  <a:lnTo>
                    <a:pt x="44" y="112"/>
                  </a:lnTo>
                  <a:lnTo>
                    <a:pt x="75" y="87"/>
                  </a:lnTo>
                  <a:lnTo>
                    <a:pt x="75" y="86"/>
                  </a:lnTo>
                  <a:lnTo>
                    <a:pt x="75" y="87"/>
                  </a:lnTo>
                  <a:lnTo>
                    <a:pt x="75" y="86"/>
                  </a:lnTo>
                  <a:lnTo>
                    <a:pt x="75" y="87"/>
                  </a:lnTo>
                  <a:lnTo>
                    <a:pt x="106" y="112"/>
                  </a:lnTo>
                  <a:lnTo>
                    <a:pt x="120" y="103"/>
                  </a:lnTo>
                  <a:lnTo>
                    <a:pt x="120" y="113"/>
                  </a:lnTo>
                  <a:close/>
                  <a:moveTo>
                    <a:pt x="150" y="29"/>
                  </a:moveTo>
                  <a:lnTo>
                    <a:pt x="120" y="53"/>
                  </a:lnTo>
                  <a:lnTo>
                    <a:pt x="75" y="26"/>
                  </a:lnTo>
                  <a:lnTo>
                    <a:pt x="106" y="0"/>
                  </a:lnTo>
                  <a:lnTo>
                    <a:pt x="150" y="29"/>
                  </a:lnTo>
                  <a:close/>
                  <a:moveTo>
                    <a:pt x="150" y="78"/>
                  </a:moveTo>
                  <a:lnTo>
                    <a:pt x="106" y="106"/>
                  </a:lnTo>
                  <a:lnTo>
                    <a:pt x="75" y="81"/>
                  </a:lnTo>
                  <a:lnTo>
                    <a:pt x="120" y="53"/>
                  </a:lnTo>
                  <a:lnTo>
                    <a:pt x="15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08"/>
              <a:endParaRPr lang="en-IN" sz="1801" dirty="0">
                <a:solidFill>
                  <a:srgbClr val="4E5864"/>
                </a:solidFill>
                <a:latin typeface="Roboto"/>
                <a:ea typeface="微软雅黑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5761F08-6395-4FC2-B7F5-D315EBA4CCF5}"/>
              </a:ext>
            </a:extLst>
          </p:cNvPr>
          <p:cNvGrpSpPr/>
          <p:nvPr/>
        </p:nvGrpSpPr>
        <p:grpSpPr>
          <a:xfrm>
            <a:off x="3476607" y="3063708"/>
            <a:ext cx="1473027" cy="1473027"/>
            <a:chOff x="2607455" y="2297781"/>
            <a:chExt cx="1104770" cy="1104770"/>
          </a:xfrm>
        </p:grpSpPr>
        <p:sp>
          <p:nvSpPr>
            <p:cNvPr id="7" name="Oval 6"/>
            <p:cNvSpPr/>
            <p:nvPr/>
          </p:nvSpPr>
          <p:spPr>
            <a:xfrm>
              <a:off x="2607455" y="2297781"/>
              <a:ext cx="1104770" cy="11047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2133">
                <a:solidFill>
                  <a:srgbClr val="309CA8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350">
              <a:extLst>
                <a:ext uri="{FF2B5EF4-FFF2-40B4-BE49-F238E27FC236}">
                  <a16:creationId xmlns:a16="http://schemas.microsoft.com/office/drawing/2014/main" id="{921D766B-FB93-4927-AC60-E7B63C17B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080" y="2619375"/>
              <a:ext cx="407001" cy="442534"/>
            </a:xfrm>
            <a:custGeom>
              <a:avLst/>
              <a:gdLst>
                <a:gd name="T0" fmla="*/ 104 w 129"/>
                <a:gd name="T1" fmla="*/ 141 h 141"/>
                <a:gd name="T2" fmla="*/ 82 w 129"/>
                <a:gd name="T3" fmla="*/ 132 h 141"/>
                <a:gd name="T4" fmla="*/ 10 w 129"/>
                <a:gd name="T5" fmla="*/ 60 h 141"/>
                <a:gd name="T6" fmla="*/ 0 w 129"/>
                <a:gd name="T7" fmla="*/ 35 h 141"/>
                <a:gd name="T8" fmla="*/ 35 w 129"/>
                <a:gd name="T9" fmla="*/ 0 h 141"/>
                <a:gd name="T10" fmla="*/ 60 w 129"/>
                <a:gd name="T11" fmla="*/ 11 h 141"/>
                <a:gd name="T12" fmla="*/ 116 w 129"/>
                <a:gd name="T13" fmla="*/ 67 h 141"/>
                <a:gd name="T14" fmla="*/ 117 w 129"/>
                <a:gd name="T15" fmla="*/ 69 h 141"/>
                <a:gd name="T16" fmla="*/ 110 w 129"/>
                <a:gd name="T17" fmla="*/ 76 h 141"/>
                <a:gd name="T18" fmla="*/ 108 w 129"/>
                <a:gd name="T19" fmla="*/ 75 h 141"/>
                <a:gd name="T20" fmla="*/ 52 w 129"/>
                <a:gd name="T21" fmla="*/ 19 h 141"/>
                <a:gd name="T22" fmla="*/ 35 w 129"/>
                <a:gd name="T23" fmla="*/ 12 h 141"/>
                <a:gd name="T24" fmla="*/ 11 w 129"/>
                <a:gd name="T25" fmla="*/ 35 h 141"/>
                <a:gd name="T26" fmla="*/ 19 w 129"/>
                <a:gd name="T27" fmla="*/ 52 h 141"/>
                <a:gd name="T28" fmla="*/ 90 w 129"/>
                <a:gd name="T29" fmla="*/ 124 h 141"/>
                <a:gd name="T30" fmla="*/ 104 w 129"/>
                <a:gd name="T31" fmla="*/ 130 h 141"/>
                <a:gd name="T32" fmla="*/ 117 w 129"/>
                <a:gd name="T33" fmla="*/ 116 h 141"/>
                <a:gd name="T34" fmla="*/ 111 w 129"/>
                <a:gd name="T35" fmla="*/ 103 h 141"/>
                <a:gd name="T36" fmla="*/ 58 w 129"/>
                <a:gd name="T37" fmla="*/ 49 h 141"/>
                <a:gd name="T38" fmla="*/ 52 w 129"/>
                <a:gd name="T39" fmla="*/ 47 h 141"/>
                <a:gd name="T40" fmla="*/ 46 w 129"/>
                <a:gd name="T41" fmla="*/ 53 h 141"/>
                <a:gd name="T42" fmla="*/ 48 w 129"/>
                <a:gd name="T43" fmla="*/ 58 h 141"/>
                <a:gd name="T44" fmla="*/ 86 w 129"/>
                <a:gd name="T45" fmla="*/ 96 h 141"/>
                <a:gd name="T46" fmla="*/ 87 w 129"/>
                <a:gd name="T47" fmla="*/ 98 h 141"/>
                <a:gd name="T48" fmla="*/ 80 w 129"/>
                <a:gd name="T49" fmla="*/ 105 h 141"/>
                <a:gd name="T50" fmla="*/ 78 w 129"/>
                <a:gd name="T51" fmla="*/ 105 h 141"/>
                <a:gd name="T52" fmla="*/ 40 w 129"/>
                <a:gd name="T53" fmla="*/ 67 h 141"/>
                <a:gd name="T54" fmla="*/ 34 w 129"/>
                <a:gd name="T55" fmla="*/ 53 h 141"/>
                <a:gd name="T56" fmla="*/ 52 w 129"/>
                <a:gd name="T57" fmla="*/ 35 h 141"/>
                <a:gd name="T58" fmla="*/ 66 w 129"/>
                <a:gd name="T59" fmla="*/ 41 h 141"/>
                <a:gd name="T60" fmla="*/ 120 w 129"/>
                <a:gd name="T61" fmla="*/ 94 h 141"/>
                <a:gd name="T62" fmla="*/ 129 w 129"/>
                <a:gd name="T63" fmla="*/ 116 h 141"/>
                <a:gd name="T64" fmla="*/ 104 w 129"/>
                <a:gd name="T6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41">
                  <a:moveTo>
                    <a:pt x="104" y="141"/>
                  </a:moveTo>
                  <a:cubicBezTo>
                    <a:pt x="95" y="141"/>
                    <a:pt x="88" y="138"/>
                    <a:pt x="82" y="13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" y="54"/>
                    <a:pt x="0" y="4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44" y="0"/>
                    <a:pt x="53" y="4"/>
                    <a:pt x="60" y="11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6" y="67"/>
                    <a:pt x="117" y="68"/>
                    <a:pt x="117" y="69"/>
                  </a:cubicBezTo>
                  <a:cubicBezTo>
                    <a:pt x="117" y="71"/>
                    <a:pt x="112" y="76"/>
                    <a:pt x="110" y="76"/>
                  </a:cubicBezTo>
                  <a:cubicBezTo>
                    <a:pt x="109" y="76"/>
                    <a:pt x="108" y="75"/>
                    <a:pt x="108" y="75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7" y="14"/>
                    <a:pt x="41" y="12"/>
                    <a:pt x="35" y="12"/>
                  </a:cubicBezTo>
                  <a:cubicBezTo>
                    <a:pt x="22" y="12"/>
                    <a:pt x="11" y="22"/>
                    <a:pt x="11" y="35"/>
                  </a:cubicBezTo>
                  <a:cubicBezTo>
                    <a:pt x="11" y="42"/>
                    <a:pt x="14" y="48"/>
                    <a:pt x="19" y="52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4" y="127"/>
                    <a:pt x="99" y="130"/>
                    <a:pt x="104" y="130"/>
                  </a:cubicBezTo>
                  <a:cubicBezTo>
                    <a:pt x="111" y="130"/>
                    <a:pt x="117" y="124"/>
                    <a:pt x="117" y="116"/>
                  </a:cubicBezTo>
                  <a:cubicBezTo>
                    <a:pt x="117" y="111"/>
                    <a:pt x="115" y="106"/>
                    <a:pt x="111" y="10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6" y="48"/>
                    <a:pt x="54" y="47"/>
                    <a:pt x="52" y="47"/>
                  </a:cubicBezTo>
                  <a:cubicBezTo>
                    <a:pt x="49" y="47"/>
                    <a:pt x="46" y="49"/>
                    <a:pt x="46" y="53"/>
                  </a:cubicBezTo>
                  <a:cubicBezTo>
                    <a:pt x="46" y="55"/>
                    <a:pt x="47" y="57"/>
                    <a:pt x="48" y="5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7" y="97"/>
                    <a:pt x="87" y="98"/>
                    <a:pt x="87" y="98"/>
                  </a:cubicBezTo>
                  <a:cubicBezTo>
                    <a:pt x="87" y="100"/>
                    <a:pt x="82" y="105"/>
                    <a:pt x="80" y="105"/>
                  </a:cubicBezTo>
                  <a:cubicBezTo>
                    <a:pt x="79" y="105"/>
                    <a:pt x="78" y="105"/>
                    <a:pt x="78" y="105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6" y="63"/>
                    <a:pt x="34" y="58"/>
                    <a:pt x="34" y="53"/>
                  </a:cubicBezTo>
                  <a:cubicBezTo>
                    <a:pt x="34" y="43"/>
                    <a:pt x="42" y="35"/>
                    <a:pt x="52" y="35"/>
                  </a:cubicBezTo>
                  <a:cubicBezTo>
                    <a:pt x="58" y="35"/>
                    <a:pt x="63" y="37"/>
                    <a:pt x="66" y="41"/>
                  </a:cubicBezTo>
                  <a:cubicBezTo>
                    <a:pt x="120" y="94"/>
                    <a:pt x="120" y="94"/>
                    <a:pt x="120" y="94"/>
                  </a:cubicBezTo>
                  <a:cubicBezTo>
                    <a:pt x="126" y="100"/>
                    <a:pt x="129" y="108"/>
                    <a:pt x="129" y="116"/>
                  </a:cubicBezTo>
                  <a:cubicBezTo>
                    <a:pt x="129" y="130"/>
                    <a:pt x="118" y="141"/>
                    <a:pt x="104" y="1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08"/>
              <a:endParaRPr lang="en-IN" sz="1801" dirty="0">
                <a:solidFill>
                  <a:srgbClr val="4E5864"/>
                </a:solidFill>
                <a:latin typeface="Roboto"/>
                <a:ea typeface="微软雅黑"/>
              </a:endParaRPr>
            </a:p>
          </p:txBody>
        </p:sp>
      </p:grpSp>
      <p:sp>
        <p:nvSpPr>
          <p:cNvPr id="24" name="日期占位符 23">
            <a:extLst>
              <a:ext uri="{FF2B5EF4-FFF2-40B4-BE49-F238E27FC236}">
                <a16:creationId xmlns:a16="http://schemas.microsoft.com/office/drawing/2014/main" id="{4490A4D1-5714-4A9B-81A6-035B3882667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EEB78535-1F71-4619-83B7-4AC1B1419AF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354"/>
            <a:r>
              <a:rPr lang="zh-CN" altLang="en-US">
                <a:solidFill>
                  <a:srgbClr val="3378A6">
                    <a:lumMod val="75000"/>
                  </a:srgbClr>
                </a:solidFill>
                <a:latin typeface="Calibri"/>
                <a:ea typeface="微软雅黑"/>
              </a:rPr>
              <a:t>学术论文毕业答辩模板</a:t>
            </a:r>
            <a:endParaRPr lang="id-ID">
              <a:solidFill>
                <a:srgbClr val="3378A6">
                  <a:lumMod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CA784D9C-3BE1-416C-9F8C-6E3347AC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4"/>
            <a:fld id="{C7575539-BFBE-477A-BDB6-9CA7B44D81A5}" type="slidenum">
              <a:rPr lang="en-US">
                <a:solidFill>
                  <a:prstClr val="white"/>
                </a:solidFill>
                <a:latin typeface="微软雅黑 Light"/>
                <a:ea typeface="微软雅黑 Light"/>
              </a:rPr>
              <a:pPr defTabSz="914354"/>
              <a:t>16</a:t>
            </a:fld>
            <a:endParaRPr lang="en-US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3508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A25860-C863-47CB-B598-FDE2F3586C40}"/>
              </a:ext>
            </a:extLst>
          </p:cNvPr>
          <p:cNvGrpSpPr/>
          <p:nvPr/>
        </p:nvGrpSpPr>
        <p:grpSpPr>
          <a:xfrm>
            <a:off x="8612009" y="-402134"/>
            <a:ext cx="5059827" cy="3213067"/>
            <a:chOff x="1681481" y="2131056"/>
            <a:chExt cx="1659433" cy="105376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0C1721C-994D-437E-B6ED-FE0B1388AD15}"/>
                </a:ext>
              </a:extLst>
            </p:cNvPr>
            <p:cNvSpPr/>
            <p:nvPr/>
          </p:nvSpPr>
          <p:spPr>
            <a:xfrm>
              <a:off x="3303707" y="2362917"/>
              <a:ext cx="37207" cy="37207"/>
            </a:xfrm>
            <a:custGeom>
              <a:avLst/>
              <a:gdLst>
                <a:gd name="connsiteX0" fmla="*/ 0 w 37207"/>
                <a:gd name="connsiteY0" fmla="*/ 18604 h 37207"/>
                <a:gd name="connsiteX1" fmla="*/ 18604 w 37207"/>
                <a:gd name="connsiteY1" fmla="*/ 37207 h 37207"/>
                <a:gd name="connsiteX2" fmla="*/ 37207 w 37207"/>
                <a:gd name="connsiteY2" fmla="*/ 18604 h 37207"/>
                <a:gd name="connsiteX3" fmla="*/ 18604 w 37207"/>
                <a:gd name="connsiteY3" fmla="*/ 0 h 37207"/>
                <a:gd name="connsiteX4" fmla="*/ 0 w 37207"/>
                <a:gd name="connsiteY4" fmla="*/ 1860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07" h="37207">
                  <a:moveTo>
                    <a:pt x="0" y="18604"/>
                  </a:moveTo>
                  <a:cubicBezTo>
                    <a:pt x="0" y="28878"/>
                    <a:pt x="8329" y="37207"/>
                    <a:pt x="18604" y="37207"/>
                  </a:cubicBezTo>
                  <a:cubicBezTo>
                    <a:pt x="28878" y="37207"/>
                    <a:pt x="37207" y="28878"/>
                    <a:pt x="37207" y="18604"/>
                  </a:cubicBezTo>
                  <a:cubicBezTo>
                    <a:pt x="37207" y="8329"/>
                    <a:pt x="28878" y="0"/>
                    <a:pt x="18604" y="0"/>
                  </a:cubicBezTo>
                  <a:cubicBezTo>
                    <a:pt x="8329" y="0"/>
                    <a:pt x="0" y="8329"/>
                    <a:pt x="0" y="1860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A2B1943-8FE9-4F19-B1F7-AB13EABBC720}"/>
                </a:ext>
              </a:extLst>
            </p:cNvPr>
            <p:cNvSpPr/>
            <p:nvPr/>
          </p:nvSpPr>
          <p:spPr>
            <a:xfrm>
              <a:off x="1681481" y="2440122"/>
              <a:ext cx="66973" cy="66973"/>
            </a:xfrm>
            <a:custGeom>
              <a:avLst/>
              <a:gdLst>
                <a:gd name="connsiteX0" fmla="*/ 33486 w 66972"/>
                <a:gd name="connsiteY0" fmla="*/ 0 h 66972"/>
                <a:gd name="connsiteX1" fmla="*/ 0 w 66972"/>
                <a:gd name="connsiteY1" fmla="*/ 33486 h 66972"/>
                <a:gd name="connsiteX2" fmla="*/ 33486 w 66972"/>
                <a:gd name="connsiteY2" fmla="*/ 66973 h 66972"/>
                <a:gd name="connsiteX3" fmla="*/ 66973 w 66972"/>
                <a:gd name="connsiteY3" fmla="*/ 33486 h 66972"/>
                <a:gd name="connsiteX4" fmla="*/ 33486 w 66972"/>
                <a:gd name="connsiteY4" fmla="*/ 0 h 66972"/>
                <a:gd name="connsiteX5" fmla="*/ 33486 w 66972"/>
                <a:gd name="connsiteY5" fmla="*/ 45765 h 66972"/>
                <a:gd name="connsiteX6" fmla="*/ 21394 w 66972"/>
                <a:gd name="connsiteY6" fmla="*/ 33672 h 66972"/>
                <a:gd name="connsiteX7" fmla="*/ 33486 w 66972"/>
                <a:gd name="connsiteY7" fmla="*/ 21580 h 66972"/>
                <a:gd name="connsiteX8" fmla="*/ 45579 w 66972"/>
                <a:gd name="connsiteY8" fmla="*/ 33672 h 66972"/>
                <a:gd name="connsiteX9" fmla="*/ 33486 w 66972"/>
                <a:gd name="connsiteY9" fmla="*/ 45765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972" h="66972">
                  <a:moveTo>
                    <a:pt x="33486" y="0"/>
                  </a:moveTo>
                  <a:cubicBezTo>
                    <a:pt x="15069" y="0"/>
                    <a:pt x="0" y="15069"/>
                    <a:pt x="0" y="33486"/>
                  </a:cubicBezTo>
                  <a:cubicBezTo>
                    <a:pt x="0" y="51904"/>
                    <a:pt x="15069" y="66973"/>
                    <a:pt x="33486" y="66973"/>
                  </a:cubicBezTo>
                  <a:cubicBezTo>
                    <a:pt x="51904" y="66973"/>
                    <a:pt x="66973" y="51904"/>
                    <a:pt x="66973" y="33486"/>
                  </a:cubicBezTo>
                  <a:cubicBezTo>
                    <a:pt x="66973" y="15069"/>
                    <a:pt x="51904" y="0"/>
                    <a:pt x="33486" y="0"/>
                  </a:cubicBezTo>
                  <a:close/>
                  <a:moveTo>
                    <a:pt x="33486" y="45765"/>
                  </a:moveTo>
                  <a:cubicBezTo>
                    <a:pt x="26789" y="45765"/>
                    <a:pt x="21394" y="40370"/>
                    <a:pt x="21394" y="33672"/>
                  </a:cubicBezTo>
                  <a:cubicBezTo>
                    <a:pt x="21394" y="26975"/>
                    <a:pt x="26789" y="21580"/>
                    <a:pt x="33486" y="21580"/>
                  </a:cubicBezTo>
                  <a:cubicBezTo>
                    <a:pt x="40184" y="21580"/>
                    <a:pt x="45579" y="26975"/>
                    <a:pt x="45579" y="33672"/>
                  </a:cubicBezTo>
                  <a:cubicBezTo>
                    <a:pt x="45579" y="40184"/>
                    <a:pt x="40184" y="45765"/>
                    <a:pt x="33486" y="457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49263C6-C7A9-4F55-8513-CEBFD542D0CC}"/>
                </a:ext>
              </a:extLst>
            </p:cNvPr>
            <p:cNvSpPr/>
            <p:nvPr/>
          </p:nvSpPr>
          <p:spPr>
            <a:xfrm>
              <a:off x="3174227" y="2446633"/>
              <a:ext cx="100459" cy="100459"/>
            </a:xfrm>
            <a:custGeom>
              <a:avLst/>
              <a:gdLst>
                <a:gd name="connsiteX0" fmla="*/ 9302 w 100458"/>
                <a:gd name="connsiteY0" fmla="*/ 42044 h 100458"/>
                <a:gd name="connsiteX1" fmla="*/ 35347 w 100458"/>
                <a:gd name="connsiteY1" fmla="*/ 42044 h 100458"/>
                <a:gd name="connsiteX2" fmla="*/ 44648 w 100458"/>
                <a:gd name="connsiteY2" fmla="*/ 51346 h 100458"/>
                <a:gd name="connsiteX3" fmla="*/ 35347 w 100458"/>
                <a:gd name="connsiteY3" fmla="*/ 60647 h 100458"/>
                <a:gd name="connsiteX4" fmla="*/ 9302 w 100458"/>
                <a:gd name="connsiteY4" fmla="*/ 60647 h 100458"/>
                <a:gd name="connsiteX5" fmla="*/ 0 w 100458"/>
                <a:gd name="connsiteY5" fmla="*/ 51346 h 100458"/>
                <a:gd name="connsiteX6" fmla="*/ 9302 w 100458"/>
                <a:gd name="connsiteY6" fmla="*/ 42044 h 100458"/>
                <a:gd name="connsiteX7" fmla="*/ 42044 w 100458"/>
                <a:gd name="connsiteY7" fmla="*/ 91157 h 100458"/>
                <a:gd name="connsiteX8" fmla="*/ 42044 w 100458"/>
                <a:gd name="connsiteY8" fmla="*/ 65112 h 100458"/>
                <a:gd name="connsiteX9" fmla="*/ 51346 w 100458"/>
                <a:gd name="connsiteY9" fmla="*/ 55811 h 100458"/>
                <a:gd name="connsiteX10" fmla="*/ 60647 w 100458"/>
                <a:gd name="connsiteY10" fmla="*/ 65112 h 100458"/>
                <a:gd name="connsiteX11" fmla="*/ 60647 w 100458"/>
                <a:gd name="connsiteY11" fmla="*/ 91157 h 100458"/>
                <a:gd name="connsiteX12" fmla="*/ 51346 w 100458"/>
                <a:gd name="connsiteY12" fmla="*/ 100459 h 100458"/>
                <a:gd name="connsiteX13" fmla="*/ 42044 w 100458"/>
                <a:gd name="connsiteY13" fmla="*/ 91157 h 100458"/>
                <a:gd name="connsiteX14" fmla="*/ 91157 w 100458"/>
                <a:gd name="connsiteY14" fmla="*/ 58229 h 100458"/>
                <a:gd name="connsiteX15" fmla="*/ 65112 w 100458"/>
                <a:gd name="connsiteY15" fmla="*/ 58229 h 100458"/>
                <a:gd name="connsiteX16" fmla="*/ 55811 w 100458"/>
                <a:gd name="connsiteY16" fmla="*/ 48927 h 100458"/>
                <a:gd name="connsiteX17" fmla="*/ 65112 w 100458"/>
                <a:gd name="connsiteY17" fmla="*/ 39625 h 100458"/>
                <a:gd name="connsiteX18" fmla="*/ 91157 w 100458"/>
                <a:gd name="connsiteY18" fmla="*/ 39625 h 100458"/>
                <a:gd name="connsiteX19" fmla="*/ 100459 w 100458"/>
                <a:gd name="connsiteY19" fmla="*/ 48927 h 100458"/>
                <a:gd name="connsiteX20" fmla="*/ 91157 w 100458"/>
                <a:gd name="connsiteY20" fmla="*/ 58229 h 100458"/>
                <a:gd name="connsiteX21" fmla="*/ 58415 w 100458"/>
                <a:gd name="connsiteY21" fmla="*/ 9302 h 100458"/>
                <a:gd name="connsiteX22" fmla="*/ 58415 w 100458"/>
                <a:gd name="connsiteY22" fmla="*/ 35347 h 100458"/>
                <a:gd name="connsiteX23" fmla="*/ 49113 w 100458"/>
                <a:gd name="connsiteY23" fmla="*/ 44648 h 100458"/>
                <a:gd name="connsiteX24" fmla="*/ 39811 w 100458"/>
                <a:gd name="connsiteY24" fmla="*/ 35347 h 100458"/>
                <a:gd name="connsiteX25" fmla="*/ 39811 w 100458"/>
                <a:gd name="connsiteY25" fmla="*/ 9302 h 100458"/>
                <a:gd name="connsiteX26" fmla="*/ 49113 w 100458"/>
                <a:gd name="connsiteY26" fmla="*/ 0 h 100458"/>
                <a:gd name="connsiteX27" fmla="*/ 58415 w 100458"/>
                <a:gd name="connsiteY27" fmla="*/ 9302 h 10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0458" h="100458">
                  <a:moveTo>
                    <a:pt x="9302" y="42044"/>
                  </a:moveTo>
                  <a:lnTo>
                    <a:pt x="35347" y="42044"/>
                  </a:lnTo>
                  <a:cubicBezTo>
                    <a:pt x="40556" y="42044"/>
                    <a:pt x="44648" y="46137"/>
                    <a:pt x="44648" y="51346"/>
                  </a:cubicBezTo>
                  <a:cubicBezTo>
                    <a:pt x="44648" y="56555"/>
                    <a:pt x="40556" y="60647"/>
                    <a:pt x="35347" y="60647"/>
                  </a:cubicBezTo>
                  <a:lnTo>
                    <a:pt x="9302" y="60647"/>
                  </a:lnTo>
                  <a:cubicBezTo>
                    <a:pt x="4093" y="60647"/>
                    <a:pt x="0" y="56555"/>
                    <a:pt x="0" y="51346"/>
                  </a:cubicBezTo>
                  <a:cubicBezTo>
                    <a:pt x="0" y="46137"/>
                    <a:pt x="4093" y="42044"/>
                    <a:pt x="9302" y="42044"/>
                  </a:cubicBezTo>
                  <a:close/>
                  <a:moveTo>
                    <a:pt x="42044" y="91157"/>
                  </a:moveTo>
                  <a:lnTo>
                    <a:pt x="42044" y="65112"/>
                  </a:lnTo>
                  <a:cubicBezTo>
                    <a:pt x="42044" y="59903"/>
                    <a:pt x="46137" y="55811"/>
                    <a:pt x="51346" y="55811"/>
                  </a:cubicBezTo>
                  <a:cubicBezTo>
                    <a:pt x="56555" y="55811"/>
                    <a:pt x="60647" y="59903"/>
                    <a:pt x="60647" y="65112"/>
                  </a:cubicBezTo>
                  <a:lnTo>
                    <a:pt x="60647" y="91157"/>
                  </a:lnTo>
                  <a:cubicBezTo>
                    <a:pt x="60647" y="96366"/>
                    <a:pt x="56555" y="100459"/>
                    <a:pt x="51346" y="100459"/>
                  </a:cubicBezTo>
                  <a:cubicBezTo>
                    <a:pt x="46323" y="100459"/>
                    <a:pt x="42044" y="96180"/>
                    <a:pt x="42044" y="91157"/>
                  </a:cubicBezTo>
                  <a:close/>
                  <a:moveTo>
                    <a:pt x="91157" y="58229"/>
                  </a:moveTo>
                  <a:lnTo>
                    <a:pt x="65112" y="58229"/>
                  </a:lnTo>
                  <a:cubicBezTo>
                    <a:pt x="59903" y="58229"/>
                    <a:pt x="55811" y="54136"/>
                    <a:pt x="55811" y="48927"/>
                  </a:cubicBezTo>
                  <a:cubicBezTo>
                    <a:pt x="55811" y="43718"/>
                    <a:pt x="59903" y="39625"/>
                    <a:pt x="65112" y="39625"/>
                  </a:cubicBezTo>
                  <a:lnTo>
                    <a:pt x="91157" y="39625"/>
                  </a:lnTo>
                  <a:cubicBezTo>
                    <a:pt x="96366" y="39625"/>
                    <a:pt x="100459" y="43718"/>
                    <a:pt x="100459" y="48927"/>
                  </a:cubicBezTo>
                  <a:cubicBezTo>
                    <a:pt x="100459" y="54136"/>
                    <a:pt x="96366" y="58229"/>
                    <a:pt x="91157" y="58229"/>
                  </a:cubicBezTo>
                  <a:close/>
                  <a:moveTo>
                    <a:pt x="58415" y="9302"/>
                  </a:moveTo>
                  <a:lnTo>
                    <a:pt x="58415" y="35347"/>
                  </a:lnTo>
                  <a:cubicBezTo>
                    <a:pt x="58415" y="40556"/>
                    <a:pt x="54322" y="44648"/>
                    <a:pt x="49113" y="44648"/>
                  </a:cubicBezTo>
                  <a:cubicBezTo>
                    <a:pt x="43904" y="44648"/>
                    <a:pt x="39811" y="40556"/>
                    <a:pt x="39811" y="35347"/>
                  </a:cubicBezTo>
                  <a:lnTo>
                    <a:pt x="39811" y="9302"/>
                  </a:lnTo>
                  <a:cubicBezTo>
                    <a:pt x="39811" y="4093"/>
                    <a:pt x="43904" y="0"/>
                    <a:pt x="49113" y="0"/>
                  </a:cubicBezTo>
                  <a:cubicBezTo>
                    <a:pt x="54322" y="0"/>
                    <a:pt x="58415" y="4093"/>
                    <a:pt x="58415" y="930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40416A0-D19C-46C6-AAD6-258C98605D96}"/>
                </a:ext>
              </a:extLst>
            </p:cNvPr>
            <p:cNvSpPr/>
            <p:nvPr/>
          </p:nvSpPr>
          <p:spPr>
            <a:xfrm>
              <a:off x="2207216" y="2495933"/>
              <a:ext cx="695771" cy="578569"/>
            </a:xfrm>
            <a:custGeom>
              <a:avLst/>
              <a:gdLst>
                <a:gd name="connsiteX0" fmla="*/ 688888 w 695771"/>
                <a:gd name="connsiteY0" fmla="*/ 443136 h 578569"/>
                <a:gd name="connsiteX1" fmla="*/ 354583 w 695771"/>
                <a:gd name="connsiteY1" fmla="*/ 577267 h 578569"/>
                <a:gd name="connsiteX2" fmla="*/ 341375 w 695771"/>
                <a:gd name="connsiteY2" fmla="*/ 577267 h 578569"/>
                <a:gd name="connsiteX3" fmla="*/ 8372 w 695771"/>
                <a:gd name="connsiteY3" fmla="*/ 443136 h 578569"/>
                <a:gd name="connsiteX4" fmla="*/ 0 w 695771"/>
                <a:gd name="connsiteY4" fmla="*/ 429741 h 578569"/>
                <a:gd name="connsiteX5" fmla="*/ 0 w 695771"/>
                <a:gd name="connsiteY5" fmla="*/ 0 h 578569"/>
                <a:gd name="connsiteX6" fmla="*/ 341375 w 695771"/>
                <a:gd name="connsiteY6" fmla="*/ 138224 h 578569"/>
                <a:gd name="connsiteX7" fmla="*/ 354583 w 695771"/>
                <a:gd name="connsiteY7" fmla="*/ 138224 h 578569"/>
                <a:gd name="connsiteX8" fmla="*/ 697260 w 695771"/>
                <a:gd name="connsiteY8" fmla="*/ 0 h 578569"/>
                <a:gd name="connsiteX9" fmla="*/ 697260 w 695771"/>
                <a:gd name="connsiteY9" fmla="*/ 429741 h 578569"/>
                <a:gd name="connsiteX10" fmla="*/ 688888 w 695771"/>
                <a:gd name="connsiteY10" fmla="*/ 443136 h 57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771" h="578569">
                  <a:moveTo>
                    <a:pt x="688888" y="443136"/>
                  </a:moveTo>
                  <a:lnTo>
                    <a:pt x="354583" y="577267"/>
                  </a:lnTo>
                  <a:cubicBezTo>
                    <a:pt x="350490" y="579313"/>
                    <a:pt x="345653" y="579313"/>
                    <a:pt x="341375" y="577267"/>
                  </a:cubicBezTo>
                  <a:lnTo>
                    <a:pt x="8372" y="443136"/>
                  </a:lnTo>
                  <a:cubicBezTo>
                    <a:pt x="3349" y="440717"/>
                    <a:pt x="0" y="435508"/>
                    <a:pt x="0" y="429741"/>
                  </a:cubicBezTo>
                  <a:lnTo>
                    <a:pt x="0" y="0"/>
                  </a:lnTo>
                  <a:lnTo>
                    <a:pt x="341375" y="138224"/>
                  </a:lnTo>
                  <a:cubicBezTo>
                    <a:pt x="345467" y="140271"/>
                    <a:pt x="350304" y="140271"/>
                    <a:pt x="354583" y="138224"/>
                  </a:cubicBezTo>
                  <a:lnTo>
                    <a:pt x="697260" y="0"/>
                  </a:lnTo>
                  <a:lnTo>
                    <a:pt x="697260" y="429741"/>
                  </a:lnTo>
                  <a:cubicBezTo>
                    <a:pt x="697260" y="435508"/>
                    <a:pt x="694097" y="440717"/>
                    <a:pt x="688888" y="44313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7E79A10-AF7C-4978-82C2-17A562B3F117}"/>
                </a:ext>
              </a:extLst>
            </p:cNvPr>
            <p:cNvSpPr/>
            <p:nvPr/>
          </p:nvSpPr>
          <p:spPr>
            <a:xfrm>
              <a:off x="1999973" y="2439564"/>
              <a:ext cx="29766" cy="558105"/>
            </a:xfrm>
            <a:custGeom>
              <a:avLst/>
              <a:gdLst>
                <a:gd name="connsiteX0" fmla="*/ 0 w 29765"/>
                <a:gd name="connsiteY0" fmla="*/ 0 h 558105"/>
                <a:gd name="connsiteX1" fmla="*/ 29766 w 29765"/>
                <a:gd name="connsiteY1" fmla="*/ 0 h 558105"/>
                <a:gd name="connsiteX2" fmla="*/ 29766 w 29765"/>
                <a:gd name="connsiteY2" fmla="*/ 558106 h 558105"/>
                <a:gd name="connsiteX3" fmla="*/ 0 w 29765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65" h="558105">
                  <a:moveTo>
                    <a:pt x="0" y="0"/>
                  </a:moveTo>
                  <a:lnTo>
                    <a:pt x="29766" y="0"/>
                  </a:lnTo>
                  <a:lnTo>
                    <a:pt x="29766" y="558106"/>
                  </a:lnTo>
                  <a:lnTo>
                    <a:pt x="0" y="558106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A2F81E3-C6C6-46FB-B5AD-360A1B654542}"/>
                </a:ext>
              </a:extLst>
            </p:cNvPr>
            <p:cNvSpPr/>
            <p:nvPr/>
          </p:nvSpPr>
          <p:spPr>
            <a:xfrm>
              <a:off x="1971986" y="2131056"/>
              <a:ext cx="1170161" cy="483691"/>
            </a:xfrm>
            <a:custGeom>
              <a:avLst/>
              <a:gdLst>
                <a:gd name="connsiteX0" fmla="*/ 1161859 w 1170161"/>
                <a:gd name="connsiteY0" fmla="*/ 255054 h 483691"/>
                <a:gd name="connsiteX1" fmla="*/ 591290 w 1170161"/>
                <a:gd name="connsiteY1" fmla="*/ 483505 h 483691"/>
                <a:gd name="connsiteX2" fmla="*/ 579942 w 1170161"/>
                <a:gd name="connsiteY2" fmla="*/ 483505 h 483691"/>
                <a:gd name="connsiteX3" fmla="*/ 9558 w 1170161"/>
                <a:gd name="connsiteY3" fmla="*/ 255054 h 483691"/>
                <a:gd name="connsiteX4" fmla="*/ 9558 w 1170161"/>
                <a:gd name="connsiteY4" fmla="*/ 226777 h 483691"/>
                <a:gd name="connsiteX5" fmla="*/ 580127 w 1170161"/>
                <a:gd name="connsiteY5" fmla="*/ 1116 h 483691"/>
                <a:gd name="connsiteX6" fmla="*/ 591290 w 1170161"/>
                <a:gd name="connsiteY6" fmla="*/ 1116 h 483691"/>
                <a:gd name="connsiteX7" fmla="*/ 1161859 w 1170161"/>
                <a:gd name="connsiteY7" fmla="*/ 226777 h 483691"/>
                <a:gd name="connsiteX8" fmla="*/ 1161859 w 1170161"/>
                <a:gd name="connsiteY8" fmla="*/ 255054 h 48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0161" h="483691">
                  <a:moveTo>
                    <a:pt x="1161859" y="255054"/>
                  </a:moveTo>
                  <a:lnTo>
                    <a:pt x="591290" y="483505"/>
                  </a:lnTo>
                  <a:cubicBezTo>
                    <a:pt x="587755" y="484994"/>
                    <a:pt x="583662" y="484994"/>
                    <a:pt x="579942" y="483505"/>
                  </a:cubicBezTo>
                  <a:lnTo>
                    <a:pt x="9558" y="255054"/>
                  </a:lnTo>
                  <a:cubicBezTo>
                    <a:pt x="-3279" y="250031"/>
                    <a:pt x="-3093" y="231800"/>
                    <a:pt x="9558" y="226777"/>
                  </a:cubicBezTo>
                  <a:lnTo>
                    <a:pt x="580127" y="1116"/>
                  </a:lnTo>
                  <a:cubicBezTo>
                    <a:pt x="583662" y="-372"/>
                    <a:pt x="587755" y="-372"/>
                    <a:pt x="591290" y="1116"/>
                  </a:cubicBezTo>
                  <a:lnTo>
                    <a:pt x="1161859" y="226777"/>
                  </a:lnTo>
                  <a:cubicBezTo>
                    <a:pt x="1174696" y="231800"/>
                    <a:pt x="1174696" y="249845"/>
                    <a:pt x="1161859" y="25505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28234F4-420F-4541-B6B1-E632FCC427BA}"/>
                </a:ext>
              </a:extLst>
            </p:cNvPr>
            <p:cNvSpPr/>
            <p:nvPr/>
          </p:nvSpPr>
          <p:spPr>
            <a:xfrm>
              <a:off x="1981556" y="2987065"/>
              <a:ext cx="66973" cy="66973"/>
            </a:xfrm>
            <a:custGeom>
              <a:avLst/>
              <a:gdLst>
                <a:gd name="connsiteX0" fmla="*/ 0 w 66972"/>
                <a:gd name="connsiteY0" fmla="*/ 33486 h 66972"/>
                <a:gd name="connsiteX1" fmla="*/ 33486 w 66972"/>
                <a:gd name="connsiteY1" fmla="*/ 66973 h 66972"/>
                <a:gd name="connsiteX2" fmla="*/ 66973 w 66972"/>
                <a:gd name="connsiteY2" fmla="*/ 33486 h 66972"/>
                <a:gd name="connsiteX3" fmla="*/ 33486 w 66972"/>
                <a:gd name="connsiteY3" fmla="*/ 0 h 66972"/>
                <a:gd name="connsiteX4" fmla="*/ 0 w 66972"/>
                <a:gd name="connsiteY4" fmla="*/ 33486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72" h="66972">
                  <a:moveTo>
                    <a:pt x="0" y="33486"/>
                  </a:moveTo>
                  <a:cubicBezTo>
                    <a:pt x="0" y="51980"/>
                    <a:pt x="14992" y="66973"/>
                    <a:pt x="33486" y="66973"/>
                  </a:cubicBezTo>
                  <a:cubicBezTo>
                    <a:pt x="51980" y="66973"/>
                    <a:pt x="66973" y="51980"/>
                    <a:pt x="66973" y="33486"/>
                  </a:cubicBezTo>
                  <a:cubicBezTo>
                    <a:pt x="66973" y="14992"/>
                    <a:pt x="51980" y="0"/>
                    <a:pt x="33486" y="0"/>
                  </a:cubicBezTo>
                  <a:cubicBezTo>
                    <a:pt x="14992" y="0"/>
                    <a:pt x="0" y="14992"/>
                    <a:pt x="0" y="334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3210D24-3159-4CD5-A797-6C002C4A5B28}"/>
                </a:ext>
              </a:extLst>
            </p:cNvPr>
            <p:cNvSpPr/>
            <p:nvPr/>
          </p:nvSpPr>
          <p:spPr>
            <a:xfrm>
              <a:off x="1980998" y="3021110"/>
              <a:ext cx="93018" cy="163711"/>
            </a:xfrm>
            <a:custGeom>
              <a:avLst/>
              <a:gdLst>
                <a:gd name="connsiteX0" fmla="*/ 50602 w 93017"/>
                <a:gd name="connsiteY0" fmla="*/ 3907 h 163710"/>
                <a:gd name="connsiteX1" fmla="*/ 9302 w 93017"/>
                <a:gd name="connsiteY1" fmla="*/ 95808 h 163710"/>
                <a:gd name="connsiteX2" fmla="*/ 0 w 93017"/>
                <a:gd name="connsiteY2" fmla="*/ 165199 h 163710"/>
                <a:gd name="connsiteX3" fmla="*/ 77019 w 93017"/>
                <a:gd name="connsiteY3" fmla="*/ 165199 h 163710"/>
                <a:gd name="connsiteX4" fmla="*/ 90227 w 93017"/>
                <a:gd name="connsiteY4" fmla="*/ 108831 h 163710"/>
                <a:gd name="connsiteX5" fmla="*/ 60275 w 93017"/>
                <a:gd name="connsiteY5" fmla="*/ 0 h 163710"/>
                <a:gd name="connsiteX6" fmla="*/ 50602 w 93017"/>
                <a:gd name="connsiteY6" fmla="*/ 3907 h 1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17" h="163710">
                  <a:moveTo>
                    <a:pt x="50602" y="3907"/>
                  </a:moveTo>
                  <a:cubicBezTo>
                    <a:pt x="50602" y="3907"/>
                    <a:pt x="-1860" y="43346"/>
                    <a:pt x="9302" y="95808"/>
                  </a:cubicBezTo>
                  <a:cubicBezTo>
                    <a:pt x="20650" y="148270"/>
                    <a:pt x="0" y="165199"/>
                    <a:pt x="0" y="165199"/>
                  </a:cubicBezTo>
                  <a:lnTo>
                    <a:pt x="77019" y="165199"/>
                  </a:lnTo>
                  <a:cubicBezTo>
                    <a:pt x="77019" y="165199"/>
                    <a:pt x="105110" y="151991"/>
                    <a:pt x="90227" y="108831"/>
                  </a:cubicBezTo>
                  <a:cubicBezTo>
                    <a:pt x="75158" y="65670"/>
                    <a:pt x="62694" y="19534"/>
                    <a:pt x="60275" y="0"/>
                  </a:cubicBezTo>
                  <a:lnTo>
                    <a:pt x="50602" y="390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34983E3C-800E-4883-9040-837831050C26}"/>
              </a:ext>
            </a:extLst>
          </p:cNvPr>
          <p:cNvSpPr/>
          <p:nvPr/>
        </p:nvSpPr>
        <p:spPr>
          <a:xfrm>
            <a:off x="3801534" y="1134534"/>
            <a:ext cx="4588933" cy="458893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3" name="Shape 107">
            <a:extLst>
              <a:ext uri="{FF2B5EF4-FFF2-40B4-BE49-F238E27FC236}">
                <a16:creationId xmlns:a16="http://schemas.microsoft.com/office/drawing/2014/main" id="{37EE6401-8074-43F2-9D6C-1B062E070362}"/>
              </a:ext>
            </a:extLst>
          </p:cNvPr>
          <p:cNvSpPr/>
          <p:nvPr/>
        </p:nvSpPr>
        <p:spPr>
          <a:xfrm>
            <a:off x="4097868" y="2821387"/>
            <a:ext cx="4047067" cy="196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914354"/>
            <a:r>
              <a:rPr lang="en-US" altLang="zh-CN" sz="4267" dirty="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SDS</a:t>
            </a:r>
            <a:r>
              <a:rPr lang="zh-CN" altLang="en-US" sz="4267" dirty="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设计分析</a:t>
            </a:r>
          </a:p>
          <a:p>
            <a:pPr algn="ctr" defTabSz="914354"/>
            <a:r>
              <a:rPr lang="en-US" altLang="zh-CN" sz="4267" dirty="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Architectural Design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92E03FB-EA37-4494-AA77-B1C01C03F215}"/>
              </a:ext>
            </a:extLst>
          </p:cNvPr>
          <p:cNvSpPr/>
          <p:nvPr/>
        </p:nvSpPr>
        <p:spPr>
          <a:xfrm>
            <a:off x="5149333" y="1855567"/>
            <a:ext cx="1893335" cy="498167"/>
          </a:xfrm>
          <a:prstGeom prst="roundRect">
            <a:avLst>
              <a:gd name="adj" fmla="val 50000"/>
            </a:avLst>
          </a:prstGeom>
          <a:noFill/>
          <a:ln w="12700">
            <a:miter lim="400000"/>
          </a:ln>
        </p:spPr>
        <p:txBody>
          <a:bodyPr wrap="none" lIns="33867" tIns="33867" rIns="33867" bIns="33867" rtlCol="0" anchor="ctr"/>
          <a:lstStyle/>
          <a:p>
            <a:pPr algn="ctr" defTabSz="389448"/>
            <a:r>
              <a:rPr lang="en-US" altLang="zh-CN" sz="2400">
                <a:solidFill>
                  <a:prstClr val="white"/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  <a:cs typeface="Arial"/>
              </a:rPr>
              <a:t>Part 03</a:t>
            </a:r>
            <a:endParaRPr lang="zh-CN" altLang="en-US" sz="2400" dirty="0">
              <a:solidFill>
                <a:prstClr val="white"/>
              </a:solidFill>
              <a:latin typeface="思源宋體 Light" panose="02020300000000000000" pitchFamily="18" charset="-128"/>
              <a:ea typeface="思源宋體 Light" panose="02020300000000000000" pitchFamily="18" charset="-128"/>
              <a:cs typeface="Arial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B87AE18-75C6-400E-B690-603A5BBD2CDB}"/>
              </a:ext>
            </a:extLst>
          </p:cNvPr>
          <p:cNvSpPr/>
          <p:nvPr/>
        </p:nvSpPr>
        <p:spPr>
          <a:xfrm>
            <a:off x="6043084" y="2494493"/>
            <a:ext cx="105833" cy="1058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0064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D2C36F-2BFB-19F9-3E2C-FFDB6C77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E92422-EED8-B0E8-257D-BAE974B1F8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zh-CN" altLang="en-US"/>
              <a:t>学术论文毕业答辩模板</a:t>
            </a:r>
            <a:endParaRPr lang="id-ID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BA9A8C2-FA2D-0B14-995E-09568F28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SDS</a:t>
            </a:r>
            <a:r>
              <a:rPr lang="zh-CN" altLang="en-US" dirty="0"/>
              <a:t>设计分析</a:t>
            </a:r>
            <a:br>
              <a:rPr lang="zh-CN" altLang="en-US" dirty="0"/>
            </a:br>
            <a:r>
              <a:rPr lang="en-US" altLang="zh-CN" dirty="0"/>
              <a:t>Architectural Design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C9CC2421-EA3C-E2DB-C62D-F003995B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00" y="52239"/>
            <a:ext cx="6011377" cy="675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636FBD32-0AD4-C162-AFF5-66F4940A9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16C7F13D-ABEC-B6EC-8FDC-EF383D140F83}"/>
              </a:ext>
            </a:extLst>
          </p:cNvPr>
          <p:cNvSpPr/>
          <p:nvPr/>
        </p:nvSpPr>
        <p:spPr>
          <a:xfrm>
            <a:off x="192000" y="1855559"/>
            <a:ext cx="4932151" cy="243743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2400" dirty="0">
              <a:solidFill>
                <a:prstClr val="white"/>
              </a:solidFill>
              <a:latin typeface="FontAwesome" pitchFamily="2" charset="0"/>
              <a:ea typeface="微软雅黑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5941B796-293A-E33E-0775-9EB9FD3BF4F0}"/>
              </a:ext>
            </a:extLst>
          </p:cNvPr>
          <p:cNvSpPr/>
          <p:nvPr/>
        </p:nvSpPr>
        <p:spPr>
          <a:xfrm>
            <a:off x="361346" y="1920932"/>
            <a:ext cx="4615544" cy="2228068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前后端框架以及技术栈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项目采用前后端分离的方法搭建，即将一个单体应用拆分成两个独立的应用。前端项目使用</a:t>
            </a:r>
            <a:r>
              <a:rPr lang="en-US" altLang="zh-CN" sz="1067" dirty="0" err="1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vue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框架，后端项目使用</a:t>
            </a:r>
            <a:r>
              <a:rPr lang="en-US" altLang="zh-CN" sz="1067" dirty="0" err="1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springboot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框架。前后端通过</a:t>
            </a:r>
            <a:r>
              <a:rPr lang="en-US" altLang="zh-CN" sz="1067" dirty="0" err="1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Axios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请求，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RESTful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风格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API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和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HTTP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协议进行通信。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Tx/>
              <a:buChar char="-"/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后端在</a:t>
            </a:r>
            <a:r>
              <a:rPr lang="en-US" altLang="zh-CN" sz="1067" dirty="0" err="1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springboot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框架中加入了</a:t>
            </a:r>
            <a:r>
              <a:rPr lang="en-US" altLang="zh-CN" sz="1067" dirty="0" err="1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Mybatis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框架（数据持久层框架）与数据库进行交互。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Tx/>
              <a:buChar char="-"/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使用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oracle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作为数据库存储数据。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Tx/>
              <a:buChar char="-"/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数据库与前后端项目部署在阿里云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ECS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云服务器，利用阿里云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OSS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对象存储服务存放图片。</a:t>
            </a:r>
            <a:endParaRPr lang="id-ID" altLang="zh-CN" sz="1067" dirty="0">
              <a:solidFill>
                <a:srgbClr val="3378A6">
                  <a:lumMod val="75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4058F2-0288-B793-BE66-1B098B55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A0415D-25C5-DB49-3D3A-6F3994EDED4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6E223E9-A6A9-6B7E-EC10-AD431FB4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SDS</a:t>
            </a:r>
            <a:r>
              <a:rPr lang="zh-CN" altLang="en-US" dirty="0"/>
              <a:t>设计分析</a:t>
            </a:r>
            <a:br>
              <a:rPr lang="zh-CN" altLang="en-US" dirty="0"/>
            </a:br>
            <a:r>
              <a:rPr lang="en-US" altLang="zh-CN" dirty="0"/>
              <a:t>Architectural Design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3E32D7-E4E4-1D43-9FC8-66D166E34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51" y="631764"/>
            <a:ext cx="6243387" cy="5517000"/>
          </a:xfrm>
          <a:prstGeom prst="rect">
            <a:avLst/>
          </a:prstGeom>
        </p:spPr>
      </p:pic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84AAF662-4D74-ED9D-1F5A-16286C3D1C3C}"/>
              </a:ext>
            </a:extLst>
          </p:cNvPr>
          <p:cNvSpPr/>
          <p:nvPr/>
        </p:nvSpPr>
        <p:spPr>
          <a:xfrm>
            <a:off x="192000" y="1855559"/>
            <a:ext cx="4932151" cy="3517441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2400" dirty="0">
              <a:solidFill>
                <a:prstClr val="white"/>
              </a:solidFill>
              <a:latin typeface="FontAwesome" pitchFamily="2" charset="0"/>
              <a:ea typeface="微软雅黑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7D13D4C5-8E41-EC72-7F78-747C3395A842}"/>
              </a:ext>
            </a:extLst>
          </p:cNvPr>
          <p:cNvSpPr/>
          <p:nvPr/>
        </p:nvSpPr>
        <p:spPr>
          <a:xfrm>
            <a:off x="361346" y="1920931"/>
            <a:ext cx="4615544" cy="3356765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代码分层设计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项目代码采用分层的思想，在传统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MVC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架构的基础上将代码分成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5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层，分别是：前端层，请求处理层，业务逻辑层，数据持久层和内部数据源层。各层代码主要功能介绍如下：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前端层：主要位于前端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Vue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项目，其的内容涵盖了从系统外发起的一切请求，还包括定时任务的触发配置，以及系统的监控和检测程序。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请求处理层：封装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RESTful API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的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HTTP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接口（暴露给前端调用的各种类型的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API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）。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业务逻辑层：与数据持久层交互，包括对多个数据源的操作进行聚合，并且提供组合复用的能力。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数据持久层：承载了数据存储和访问的能力。包括通过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DAO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访问数据库的能力和通过</a:t>
            </a:r>
            <a:r>
              <a:rPr lang="en-US" altLang="zh-CN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DAP</a:t>
            </a: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访问外部数据接口的能力。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67" dirty="0">
                <a:solidFill>
                  <a:srgbClr val="3378A6">
                    <a:lumMod val="75000"/>
                  </a:srgbClr>
                </a:solidFill>
                <a:latin typeface="微软雅黑"/>
                <a:cs typeface="Arial" panose="020B0604020202020204" pitchFamily="34" charset="0"/>
              </a:rPr>
              <a:t>内部数据源层：每个类对应数据库中的一张表。</a:t>
            </a:r>
            <a:endParaRPr lang="en-US" altLang="zh-CN" sz="1067" dirty="0">
              <a:solidFill>
                <a:srgbClr val="3378A6">
                  <a:lumMod val="75000"/>
                </a:srgbClr>
              </a:solidFill>
              <a:latin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0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00344A81-883D-41C8-A781-E1727AD08A67}"/>
              </a:ext>
            </a:extLst>
          </p:cNvPr>
          <p:cNvSpPr/>
          <p:nvPr/>
        </p:nvSpPr>
        <p:spPr>
          <a:xfrm>
            <a:off x="1" y="0"/>
            <a:ext cx="250767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EAD4F96-5625-4291-BF41-0B040B546C99}"/>
              </a:ext>
            </a:extLst>
          </p:cNvPr>
          <p:cNvSpPr/>
          <p:nvPr/>
        </p:nvSpPr>
        <p:spPr>
          <a:xfrm>
            <a:off x="9889067" y="1693031"/>
            <a:ext cx="2781300" cy="27813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21272870-1C57-437F-A77E-60841BE89D7A}"/>
              </a:ext>
            </a:extLst>
          </p:cNvPr>
          <p:cNvSpPr/>
          <p:nvPr/>
        </p:nvSpPr>
        <p:spPr>
          <a:xfrm>
            <a:off x="1" y="4463282"/>
            <a:ext cx="1827647" cy="2394719"/>
          </a:xfrm>
          <a:custGeom>
            <a:avLst/>
            <a:gdLst>
              <a:gd name="connsiteX0" fmla="*/ 327747 w 1370735"/>
              <a:gd name="connsiteY0" fmla="*/ 0 h 1796039"/>
              <a:gd name="connsiteX1" fmla="*/ 1370735 w 1370735"/>
              <a:gd name="connsiteY1" fmla="*/ 1042988 h 1796039"/>
              <a:gd name="connsiteX2" fmla="*/ 1065251 w 1370735"/>
              <a:gd name="connsiteY2" fmla="*/ 1780492 h 1796039"/>
              <a:gd name="connsiteX3" fmla="*/ 1048145 w 1370735"/>
              <a:gd name="connsiteY3" fmla="*/ 1796039 h 1796039"/>
              <a:gd name="connsiteX4" fmla="*/ 0 w 1370735"/>
              <a:gd name="connsiteY4" fmla="*/ 1796039 h 1796039"/>
              <a:gd name="connsiteX5" fmla="*/ 0 w 1370735"/>
              <a:gd name="connsiteY5" fmla="*/ 53331 h 1796039"/>
              <a:gd name="connsiteX6" fmla="*/ 17594 w 1370735"/>
              <a:gd name="connsiteY6" fmla="*/ 46891 h 1796039"/>
              <a:gd name="connsiteX7" fmla="*/ 327747 w 1370735"/>
              <a:gd name="connsiteY7" fmla="*/ 0 h 179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0735" h="1796039">
                <a:moveTo>
                  <a:pt x="327747" y="0"/>
                </a:moveTo>
                <a:cubicBezTo>
                  <a:pt x="903773" y="0"/>
                  <a:pt x="1370735" y="466962"/>
                  <a:pt x="1370735" y="1042988"/>
                </a:cubicBezTo>
                <a:cubicBezTo>
                  <a:pt x="1370735" y="1331001"/>
                  <a:pt x="1253995" y="1591748"/>
                  <a:pt x="1065251" y="1780492"/>
                </a:cubicBezTo>
                <a:lnTo>
                  <a:pt x="1048145" y="1796039"/>
                </a:lnTo>
                <a:lnTo>
                  <a:pt x="0" y="1796039"/>
                </a:lnTo>
                <a:lnTo>
                  <a:pt x="0" y="53331"/>
                </a:lnTo>
                <a:lnTo>
                  <a:pt x="17594" y="46891"/>
                </a:lnTo>
                <a:cubicBezTo>
                  <a:pt x="115572" y="16417"/>
                  <a:pt x="219742" y="0"/>
                  <a:pt x="32774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6" name="Shape 49">
            <a:extLst>
              <a:ext uri="{FF2B5EF4-FFF2-40B4-BE49-F238E27FC236}">
                <a16:creationId xmlns:a16="http://schemas.microsoft.com/office/drawing/2014/main" id="{F04E04F6-91B9-41EB-A4A0-CDBFF5B4DACE}"/>
              </a:ext>
            </a:extLst>
          </p:cNvPr>
          <p:cNvSpPr/>
          <p:nvPr/>
        </p:nvSpPr>
        <p:spPr>
          <a:xfrm>
            <a:off x="1130183" y="740530"/>
            <a:ext cx="3829744" cy="578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14400" b="1">
                <a:solidFill>
                  <a:srgbClr val="323C40"/>
                </a:solidFill>
                <a:latin typeface="PT Serif"/>
                <a:ea typeface="PT Serif"/>
                <a:cs typeface="PT Serif"/>
                <a:sym typeface="PT Serif"/>
              </a:defRPr>
            </a:lvl1pPr>
          </a:lstStyle>
          <a:p>
            <a:pPr defTabSz="1540895">
              <a:lnSpc>
                <a:spcPct val="130000"/>
              </a:lnSpc>
            </a:pPr>
            <a:r>
              <a:rPr lang="zh-CN" altLang="en-US" sz="320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目　录  </a:t>
            </a:r>
            <a:r>
              <a:rPr lang="en-US" altLang="zh-CN" sz="3200" b="0">
                <a:solidFill>
                  <a:srgbClr val="3378A6">
                    <a:lumMod val="75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CONTENTS</a:t>
            </a:r>
            <a:endParaRPr lang="en-US" altLang="zh-CN" sz="3200" b="0" dirty="0">
              <a:solidFill>
                <a:srgbClr val="3378A6">
                  <a:lumMod val="75000"/>
                </a:srgbClr>
              </a:solidFill>
              <a:latin typeface="思源宋體 Light" panose="02020300000000000000" pitchFamily="18" charset="-128"/>
              <a:ea typeface="思源宋體 Light" panose="02020300000000000000" pitchFamily="18" charset="-128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65CD996-FA39-4D43-AF0F-47EBB48E2FC1}"/>
              </a:ext>
            </a:extLst>
          </p:cNvPr>
          <p:cNvSpPr/>
          <p:nvPr/>
        </p:nvSpPr>
        <p:spPr>
          <a:xfrm>
            <a:off x="6263085" y="1796819"/>
            <a:ext cx="478115" cy="4781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54"/>
            <a:r>
              <a:rPr lang="en-US" altLang="zh-CN" sz="2400">
                <a:solidFill>
                  <a:prstClr val="white"/>
                </a:solidFill>
                <a:latin typeface="微软雅黑"/>
                <a:ea typeface="微软雅黑"/>
              </a:rPr>
              <a:t>1</a:t>
            </a:r>
            <a:endParaRPr lang="zh-CN" altLang="en-US" sz="2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E66D268-696D-40FB-BFB3-281081877728}"/>
              </a:ext>
            </a:extLst>
          </p:cNvPr>
          <p:cNvSpPr/>
          <p:nvPr/>
        </p:nvSpPr>
        <p:spPr>
          <a:xfrm>
            <a:off x="6263085" y="2691267"/>
            <a:ext cx="478115" cy="4781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54"/>
            <a:r>
              <a:rPr lang="en-US" altLang="zh-CN" sz="2400">
                <a:solidFill>
                  <a:prstClr val="white"/>
                </a:solidFill>
                <a:latin typeface="微软雅黑"/>
                <a:ea typeface="微软雅黑"/>
              </a:rPr>
              <a:t>2</a:t>
            </a:r>
            <a:endParaRPr lang="zh-CN" altLang="en-US" sz="2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836692D-C9D9-447C-91A3-AD7E3D245552}"/>
              </a:ext>
            </a:extLst>
          </p:cNvPr>
          <p:cNvSpPr/>
          <p:nvPr/>
        </p:nvSpPr>
        <p:spPr>
          <a:xfrm>
            <a:off x="6263085" y="3585715"/>
            <a:ext cx="478115" cy="4781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54"/>
            <a:r>
              <a:rPr lang="en-US" altLang="zh-CN" sz="240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endParaRPr lang="zh-CN" altLang="en-US" sz="2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A93A6D5-2E4A-4FCA-B264-9F10499230AB}"/>
              </a:ext>
            </a:extLst>
          </p:cNvPr>
          <p:cNvSpPr/>
          <p:nvPr/>
        </p:nvSpPr>
        <p:spPr>
          <a:xfrm>
            <a:off x="6263085" y="4480163"/>
            <a:ext cx="478115" cy="4781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54"/>
            <a:r>
              <a:rPr lang="en-US" altLang="zh-CN" sz="2400">
                <a:solidFill>
                  <a:prstClr val="white"/>
                </a:solidFill>
                <a:latin typeface="微软雅黑"/>
                <a:ea typeface="微软雅黑"/>
              </a:rPr>
              <a:t>4</a:t>
            </a:r>
            <a:endParaRPr lang="zh-CN" altLang="en-US" sz="2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2F7239B-7A70-4856-B98E-D3E0FE9E984D}"/>
              </a:ext>
            </a:extLst>
          </p:cNvPr>
          <p:cNvSpPr txBox="1"/>
          <p:nvPr/>
        </p:nvSpPr>
        <p:spPr>
          <a:xfrm>
            <a:off x="6864086" y="1681193"/>
            <a:ext cx="293880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/>
            <a:r>
              <a:rPr lang="zh-CN" altLang="en-US" sz="2133" b="1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项目介绍</a:t>
            </a:r>
          </a:p>
          <a:p>
            <a:pPr defTabSz="914354"/>
            <a:r>
              <a:rPr lang="en-US" altLang="zh-CN" sz="2133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Introduction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D91D0AA-F1A1-4E23-BF1F-81BBC32BA694}"/>
              </a:ext>
            </a:extLst>
          </p:cNvPr>
          <p:cNvSpPr txBox="1"/>
          <p:nvPr/>
        </p:nvSpPr>
        <p:spPr>
          <a:xfrm>
            <a:off x="6864085" y="2574195"/>
            <a:ext cx="419828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/>
            <a:r>
              <a:rPr lang="zh-CN" altLang="en-US" sz="2133" b="1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项目</a:t>
            </a:r>
            <a:r>
              <a:rPr lang="en-US" altLang="zh-CN" sz="2133" b="1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SRS</a:t>
            </a:r>
            <a:r>
              <a:rPr lang="zh-CN" altLang="en-US" sz="2133" b="1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需求分析</a:t>
            </a:r>
          </a:p>
          <a:p>
            <a:pPr defTabSz="914354"/>
            <a:r>
              <a:rPr lang="en-US" altLang="zh-CN" sz="2133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Requirements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932CF44-4DA0-4A25-9C69-AEF2A389367A}"/>
              </a:ext>
            </a:extLst>
          </p:cNvPr>
          <p:cNvSpPr txBox="1"/>
          <p:nvPr/>
        </p:nvSpPr>
        <p:spPr>
          <a:xfrm>
            <a:off x="6864085" y="3467197"/>
            <a:ext cx="377845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/>
            <a:r>
              <a:rPr lang="zh-CN" altLang="en-US" sz="2133" b="1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项目</a:t>
            </a:r>
            <a:r>
              <a:rPr lang="en-US" altLang="zh-CN" sz="2133" b="1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SDS</a:t>
            </a:r>
            <a:r>
              <a:rPr lang="zh-CN" altLang="en-US" sz="2133" b="1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设计分析</a:t>
            </a:r>
          </a:p>
          <a:p>
            <a:pPr defTabSz="914354"/>
            <a:r>
              <a:rPr lang="en-US" altLang="zh-CN" sz="2133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Architectural Design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4FBE2C2-0ED1-41A1-AE2D-36D92DFC8AA0}"/>
              </a:ext>
            </a:extLst>
          </p:cNvPr>
          <p:cNvSpPr txBox="1"/>
          <p:nvPr/>
        </p:nvSpPr>
        <p:spPr>
          <a:xfrm>
            <a:off x="6864085" y="4360200"/>
            <a:ext cx="47860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/>
            <a:r>
              <a:rPr lang="zh-CN" altLang="en-US" sz="2133" b="1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项目当前成果演示</a:t>
            </a:r>
            <a:endParaRPr lang="en-US" altLang="zh-CN" sz="2133" b="1" dirty="0">
              <a:solidFill>
                <a:srgbClr val="A1A1A1">
                  <a:lumMod val="50000"/>
                </a:srgbClr>
              </a:solidFill>
              <a:latin typeface="思源宋體 Light" panose="02020300000000000000" pitchFamily="18" charset="-128"/>
              <a:ea typeface="思源宋體 Light" panose="02020300000000000000" pitchFamily="18" charset="-128"/>
            </a:endParaRPr>
          </a:p>
          <a:p>
            <a:pPr defTabSz="914354"/>
            <a:r>
              <a:rPr lang="en-US" altLang="zh-CN" sz="2133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Achievements and applications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0731542-4609-4D6A-83F6-6AC206DBA8C1}"/>
              </a:ext>
            </a:extLst>
          </p:cNvPr>
          <p:cNvSpPr/>
          <p:nvPr/>
        </p:nvSpPr>
        <p:spPr>
          <a:xfrm>
            <a:off x="6263085" y="5374613"/>
            <a:ext cx="478115" cy="4781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354"/>
            <a:r>
              <a:rPr lang="en-US" altLang="zh-CN" sz="2400">
                <a:solidFill>
                  <a:prstClr val="white"/>
                </a:solidFill>
                <a:latin typeface="微软雅黑"/>
                <a:ea typeface="微软雅黑"/>
              </a:rPr>
              <a:t>5</a:t>
            </a:r>
            <a:endParaRPr lang="zh-CN" altLang="en-US" sz="24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B615C81-7676-4FDC-BD45-E5FB9EE2B6F1}"/>
              </a:ext>
            </a:extLst>
          </p:cNvPr>
          <p:cNvSpPr txBox="1"/>
          <p:nvPr/>
        </p:nvSpPr>
        <p:spPr>
          <a:xfrm>
            <a:off x="6864085" y="5253203"/>
            <a:ext cx="377845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/>
            <a:r>
              <a:rPr lang="zh-CN" altLang="en-US" sz="2133" b="1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总结与展望</a:t>
            </a:r>
          </a:p>
          <a:p>
            <a:pPr defTabSz="914354"/>
            <a:r>
              <a:rPr lang="en-US" altLang="zh-CN" sz="2133" dirty="0">
                <a:solidFill>
                  <a:srgbClr val="A1A1A1">
                    <a:lumMod val="50000"/>
                  </a:srgbClr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Summary and outlook</a:t>
            </a:r>
          </a:p>
        </p:txBody>
      </p:sp>
    </p:spTree>
    <p:extLst>
      <p:ext uri="{BB962C8B-B14F-4D97-AF65-F5344CB8AC3E}">
        <p14:creationId xmlns:p14="http://schemas.microsoft.com/office/powerpoint/2010/main" val="36923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 animBg="1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4"/>
            <a:fld id="{0A48CF6C-AF50-41F6-9F17-D1EEFE876BB5}" type="slidenum">
              <a:rPr lang="id-ID">
                <a:solidFill>
                  <a:prstClr val="white"/>
                </a:solidFill>
                <a:latin typeface="微软雅黑 Light"/>
                <a:ea typeface="微软雅黑 Light"/>
              </a:rPr>
              <a:pPr defTabSz="914354"/>
              <a:t>20</a:t>
            </a:fld>
            <a:endParaRPr lang="id-ID" dirty="0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31371" y="452670"/>
            <a:ext cx="9480629" cy="418188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SDS</a:t>
            </a:r>
            <a:r>
              <a:rPr lang="zh-CN" altLang="en-US" sz="2400" dirty="0"/>
              <a:t>设计分析</a:t>
            </a:r>
            <a:r>
              <a:rPr lang="en-US" altLang="zh-CN" sz="2400" dirty="0"/>
              <a:t>Architectural Design——API</a:t>
            </a:r>
            <a:r>
              <a:rPr lang="zh-CN" altLang="en-US" sz="2400" dirty="0"/>
              <a:t>设计</a:t>
            </a:r>
            <a:br>
              <a:rPr lang="en-US" altLang="zh-CN" sz="2400" dirty="0"/>
            </a:br>
            <a:endParaRPr lang="en-US" altLang="zh-CN" sz="2400" spc="0" dirty="0">
              <a:solidFill>
                <a:srgbClr val="3378A6">
                  <a:lumMod val="75000"/>
                </a:srgbClr>
              </a:solidFill>
              <a:latin typeface="思源宋體 Medium" panose="02020500000000000000" pitchFamily="18" charset="-128"/>
              <a:ea typeface="思源宋體 Medium" panose="02020500000000000000" pitchFamily="18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371" y="1158890"/>
            <a:ext cx="5183716" cy="1323781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我们项目采用</a:t>
            </a:r>
            <a:r>
              <a:rPr lang="en-US" altLang="zh-CN" sz="1067" b="1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RESTful</a:t>
            </a:r>
            <a:r>
              <a:rPr lang="zh-CN" altLang="en-US" sz="1067" b="1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风格的接口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。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RESTFUL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是一种网络应用程序的设计风格和开发方式，基于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HTTP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，可以使用 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XML 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格式定义或 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JSON 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格式定义。最常用的数据格式是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JSON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。由于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JSON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能直接被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JavaScript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读取，所以，使用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JSON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格式的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REST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风格的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API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具有简单、易读、易用的特点。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REST 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是面向资源的，每个资源都有一个唯一的资源定位符（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URI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）。每个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URI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代表一种资源（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resource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）。</a:t>
            </a:r>
            <a:endParaRPr lang="id-ID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371" y="2680931"/>
            <a:ext cx="5183716" cy="10227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192000" tIns="96000" rIns="192000" bIns="144000" numCol="1" spcCol="274320">
            <a:noAutofit/>
          </a:bodyPr>
          <a:lstStyle/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在编码过程中，我们使用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API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文档进行前后端交流，通过规范我们的接口。用户登录验证的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API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如右图所示：</a:t>
            </a:r>
            <a:endParaRPr lang="id-ID" altLang="zh-CN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3B0609-351E-417E-AEC1-87D6902F78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2D4797-C47B-AA1B-7952-030BB5EC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02" y="1177599"/>
            <a:ext cx="5591011" cy="47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9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C3C4F5-068B-A2D9-D0E4-05D33162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EF56CC-BD12-7453-BF7C-9263A03E0EB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043C1B0-2C9E-7BAE-CF28-B43180E6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SDS</a:t>
            </a:r>
            <a:r>
              <a:rPr lang="zh-CN" altLang="en-US" dirty="0"/>
              <a:t>设计分析</a:t>
            </a:r>
            <a:br>
              <a:rPr lang="zh-CN" altLang="en-US" dirty="0"/>
            </a:br>
            <a:r>
              <a:rPr lang="en-US" altLang="zh-CN" dirty="0"/>
              <a:t>Architectural Design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7A591B39-55AC-5C8A-6335-38B2C8CD4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600330"/>
            <a:ext cx="5942175" cy="58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C7B99BB-ED71-7179-1E36-EC0FC971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4000" y="600328"/>
            <a:ext cx="73173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65EE01F0-AE92-119C-6C03-472417F29310}"/>
              </a:ext>
            </a:extLst>
          </p:cNvPr>
          <p:cNvSpPr txBox="1">
            <a:spLocks/>
          </p:cNvSpPr>
          <p:nvPr/>
        </p:nvSpPr>
        <p:spPr>
          <a:xfrm>
            <a:off x="431371" y="1629000"/>
            <a:ext cx="5046133" cy="950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sz="2667" spc="400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总体</a:t>
            </a:r>
            <a:r>
              <a:rPr lang="en-US" altLang="zh-CN" sz="2667" spc="400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ER</a:t>
            </a:r>
            <a:r>
              <a:rPr lang="zh-CN" altLang="en-US" sz="2667" spc="400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图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70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74A008-DBB0-6F49-47FA-90DDEB45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E41825-1FE4-4FF8-7857-46FBF63385D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4402D8A-7006-1F6C-863E-93C5687F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SDS</a:t>
            </a:r>
            <a:r>
              <a:rPr lang="zh-CN" altLang="en-US" dirty="0"/>
              <a:t>设计分析</a:t>
            </a:r>
            <a:br>
              <a:rPr lang="zh-CN" altLang="en-US" dirty="0"/>
            </a:br>
            <a:r>
              <a:rPr lang="en-US" altLang="zh-CN" dirty="0"/>
              <a:t>Architectural Design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7A33BB-0566-79E6-B8FB-CC1FCD7A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00" y="1485000"/>
            <a:ext cx="10344000" cy="5149271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B65D8B5A-9E66-1B33-ECF4-37AD268ABD17}"/>
              </a:ext>
            </a:extLst>
          </p:cNvPr>
          <p:cNvSpPr txBox="1">
            <a:spLocks/>
          </p:cNvSpPr>
          <p:nvPr/>
        </p:nvSpPr>
        <p:spPr>
          <a:xfrm>
            <a:off x="6814588" y="535107"/>
            <a:ext cx="5046133" cy="950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sz="2667" spc="400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用户管理模块类图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6753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1AF8A4-58AB-1E57-8D73-6AD30F80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25C5F8-D2F1-DE97-356E-04AF235E467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88397C9-360B-3A55-C58E-3DB95699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SDS</a:t>
            </a:r>
            <a:r>
              <a:rPr lang="zh-CN" altLang="en-US" dirty="0"/>
              <a:t>设计分析</a:t>
            </a:r>
            <a:br>
              <a:rPr lang="zh-CN" altLang="en-US" dirty="0"/>
            </a:br>
            <a:r>
              <a:rPr lang="en-US" altLang="zh-CN" dirty="0"/>
              <a:t>Architectural Design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CCC36C-0F09-09AB-FCBB-D4AC8D0F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39" y="1351012"/>
            <a:ext cx="8968122" cy="5389988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73E28A6C-4331-7686-E29E-BC0FB5EE1EBB}"/>
              </a:ext>
            </a:extLst>
          </p:cNvPr>
          <p:cNvSpPr txBox="1">
            <a:spLocks/>
          </p:cNvSpPr>
          <p:nvPr/>
        </p:nvSpPr>
        <p:spPr>
          <a:xfrm>
            <a:off x="6791096" y="403918"/>
            <a:ext cx="5046133" cy="950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sz="2667" spc="400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教学管理模块类图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1946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2CA890-0A92-5019-7DD8-1AD6D3A4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D41738-B71E-13AE-F0F1-B775D000BA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29E04E-D952-98B2-E049-5E1FB4D325F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zh-CN" altLang="en-US"/>
              <a:t>学术论文毕业答辩模板</a:t>
            </a:r>
            <a:endParaRPr lang="id-ID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A87BEDF-D9E9-8D2F-A301-5C177757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SDS</a:t>
            </a:r>
            <a:r>
              <a:rPr lang="zh-CN" altLang="en-US" dirty="0"/>
              <a:t>设计分析</a:t>
            </a:r>
            <a:br>
              <a:rPr lang="zh-CN" altLang="en-US" dirty="0"/>
            </a:br>
            <a:r>
              <a:rPr lang="en-US" altLang="zh-CN" dirty="0"/>
              <a:t>Architectural Design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C8EB85-6647-39A9-2F73-0CF0A5487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161" y="283499"/>
            <a:ext cx="2840132" cy="6405330"/>
          </a:xfrm>
          <a:prstGeom prst="rect">
            <a:avLst/>
          </a:prstGeom>
        </p:spPr>
      </p:pic>
      <p:sp>
        <p:nvSpPr>
          <p:cNvPr id="8" name="Title 22">
            <a:extLst>
              <a:ext uri="{FF2B5EF4-FFF2-40B4-BE49-F238E27FC236}">
                <a16:creationId xmlns:a16="http://schemas.microsoft.com/office/drawing/2014/main" id="{85A7A10E-02BF-AE55-0FE4-75C37ED172B4}"/>
              </a:ext>
            </a:extLst>
          </p:cNvPr>
          <p:cNvSpPr txBox="1">
            <a:spLocks/>
          </p:cNvSpPr>
          <p:nvPr/>
        </p:nvSpPr>
        <p:spPr>
          <a:xfrm>
            <a:off x="431371" y="1629000"/>
            <a:ext cx="5046133" cy="950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sz="2667" spc="400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教学资料管理模块类图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056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2CADB7-5AEE-319A-557C-570BF2A5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C8AE27-DC5D-EE1B-D84D-DFC3212776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E8538EF-429B-FF9B-557C-00F126EC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SDS</a:t>
            </a:r>
            <a:r>
              <a:rPr lang="zh-CN" altLang="en-US" dirty="0"/>
              <a:t>设计分析</a:t>
            </a:r>
            <a:br>
              <a:rPr lang="zh-CN" altLang="en-US" dirty="0"/>
            </a:br>
            <a:r>
              <a:rPr lang="en-US" altLang="zh-CN" dirty="0"/>
              <a:t>Architectural Design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22048D-DD94-0262-FCC7-69E86518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00" y="661764"/>
            <a:ext cx="5304705" cy="5919810"/>
          </a:xfrm>
          <a:prstGeom prst="rect">
            <a:avLst/>
          </a:prstGeom>
        </p:spPr>
      </p:pic>
      <p:sp>
        <p:nvSpPr>
          <p:cNvPr id="7" name="Title 22">
            <a:extLst>
              <a:ext uri="{FF2B5EF4-FFF2-40B4-BE49-F238E27FC236}">
                <a16:creationId xmlns:a16="http://schemas.microsoft.com/office/drawing/2014/main" id="{CE57835E-8A80-5461-F0DC-49FAD9206959}"/>
              </a:ext>
            </a:extLst>
          </p:cNvPr>
          <p:cNvSpPr txBox="1">
            <a:spLocks/>
          </p:cNvSpPr>
          <p:nvPr/>
        </p:nvSpPr>
        <p:spPr>
          <a:xfrm>
            <a:off x="431371" y="1845000"/>
            <a:ext cx="5046133" cy="950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sz="2667" spc="400" dirty="0">
                <a:solidFill>
                  <a:srgbClr val="3378A6">
                    <a:lumMod val="75000"/>
                  </a:srgbClr>
                </a:solidFill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成绩管理模块类图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39641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A25860-C863-47CB-B598-FDE2F3586C40}"/>
              </a:ext>
            </a:extLst>
          </p:cNvPr>
          <p:cNvGrpSpPr/>
          <p:nvPr/>
        </p:nvGrpSpPr>
        <p:grpSpPr>
          <a:xfrm>
            <a:off x="8612009" y="-402134"/>
            <a:ext cx="5059827" cy="3213067"/>
            <a:chOff x="1681481" y="2131056"/>
            <a:chExt cx="1659433" cy="105376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0C1721C-994D-437E-B6ED-FE0B1388AD15}"/>
                </a:ext>
              </a:extLst>
            </p:cNvPr>
            <p:cNvSpPr/>
            <p:nvPr/>
          </p:nvSpPr>
          <p:spPr>
            <a:xfrm>
              <a:off x="3303707" y="2362917"/>
              <a:ext cx="37207" cy="37207"/>
            </a:xfrm>
            <a:custGeom>
              <a:avLst/>
              <a:gdLst>
                <a:gd name="connsiteX0" fmla="*/ 0 w 37207"/>
                <a:gd name="connsiteY0" fmla="*/ 18604 h 37207"/>
                <a:gd name="connsiteX1" fmla="*/ 18604 w 37207"/>
                <a:gd name="connsiteY1" fmla="*/ 37207 h 37207"/>
                <a:gd name="connsiteX2" fmla="*/ 37207 w 37207"/>
                <a:gd name="connsiteY2" fmla="*/ 18604 h 37207"/>
                <a:gd name="connsiteX3" fmla="*/ 18604 w 37207"/>
                <a:gd name="connsiteY3" fmla="*/ 0 h 37207"/>
                <a:gd name="connsiteX4" fmla="*/ 0 w 37207"/>
                <a:gd name="connsiteY4" fmla="*/ 1860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07" h="37207">
                  <a:moveTo>
                    <a:pt x="0" y="18604"/>
                  </a:moveTo>
                  <a:cubicBezTo>
                    <a:pt x="0" y="28878"/>
                    <a:pt x="8329" y="37207"/>
                    <a:pt x="18604" y="37207"/>
                  </a:cubicBezTo>
                  <a:cubicBezTo>
                    <a:pt x="28878" y="37207"/>
                    <a:pt x="37207" y="28878"/>
                    <a:pt x="37207" y="18604"/>
                  </a:cubicBezTo>
                  <a:cubicBezTo>
                    <a:pt x="37207" y="8329"/>
                    <a:pt x="28878" y="0"/>
                    <a:pt x="18604" y="0"/>
                  </a:cubicBezTo>
                  <a:cubicBezTo>
                    <a:pt x="8329" y="0"/>
                    <a:pt x="0" y="8329"/>
                    <a:pt x="0" y="1860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A2B1943-8FE9-4F19-B1F7-AB13EABBC720}"/>
                </a:ext>
              </a:extLst>
            </p:cNvPr>
            <p:cNvSpPr/>
            <p:nvPr/>
          </p:nvSpPr>
          <p:spPr>
            <a:xfrm>
              <a:off x="1681481" y="2440122"/>
              <a:ext cx="66973" cy="66973"/>
            </a:xfrm>
            <a:custGeom>
              <a:avLst/>
              <a:gdLst>
                <a:gd name="connsiteX0" fmla="*/ 33486 w 66972"/>
                <a:gd name="connsiteY0" fmla="*/ 0 h 66972"/>
                <a:gd name="connsiteX1" fmla="*/ 0 w 66972"/>
                <a:gd name="connsiteY1" fmla="*/ 33486 h 66972"/>
                <a:gd name="connsiteX2" fmla="*/ 33486 w 66972"/>
                <a:gd name="connsiteY2" fmla="*/ 66973 h 66972"/>
                <a:gd name="connsiteX3" fmla="*/ 66973 w 66972"/>
                <a:gd name="connsiteY3" fmla="*/ 33486 h 66972"/>
                <a:gd name="connsiteX4" fmla="*/ 33486 w 66972"/>
                <a:gd name="connsiteY4" fmla="*/ 0 h 66972"/>
                <a:gd name="connsiteX5" fmla="*/ 33486 w 66972"/>
                <a:gd name="connsiteY5" fmla="*/ 45765 h 66972"/>
                <a:gd name="connsiteX6" fmla="*/ 21394 w 66972"/>
                <a:gd name="connsiteY6" fmla="*/ 33672 h 66972"/>
                <a:gd name="connsiteX7" fmla="*/ 33486 w 66972"/>
                <a:gd name="connsiteY7" fmla="*/ 21580 h 66972"/>
                <a:gd name="connsiteX8" fmla="*/ 45579 w 66972"/>
                <a:gd name="connsiteY8" fmla="*/ 33672 h 66972"/>
                <a:gd name="connsiteX9" fmla="*/ 33486 w 66972"/>
                <a:gd name="connsiteY9" fmla="*/ 45765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972" h="66972">
                  <a:moveTo>
                    <a:pt x="33486" y="0"/>
                  </a:moveTo>
                  <a:cubicBezTo>
                    <a:pt x="15069" y="0"/>
                    <a:pt x="0" y="15069"/>
                    <a:pt x="0" y="33486"/>
                  </a:cubicBezTo>
                  <a:cubicBezTo>
                    <a:pt x="0" y="51904"/>
                    <a:pt x="15069" y="66973"/>
                    <a:pt x="33486" y="66973"/>
                  </a:cubicBezTo>
                  <a:cubicBezTo>
                    <a:pt x="51904" y="66973"/>
                    <a:pt x="66973" y="51904"/>
                    <a:pt x="66973" y="33486"/>
                  </a:cubicBezTo>
                  <a:cubicBezTo>
                    <a:pt x="66973" y="15069"/>
                    <a:pt x="51904" y="0"/>
                    <a:pt x="33486" y="0"/>
                  </a:cubicBezTo>
                  <a:close/>
                  <a:moveTo>
                    <a:pt x="33486" y="45765"/>
                  </a:moveTo>
                  <a:cubicBezTo>
                    <a:pt x="26789" y="45765"/>
                    <a:pt x="21394" y="40370"/>
                    <a:pt x="21394" y="33672"/>
                  </a:cubicBezTo>
                  <a:cubicBezTo>
                    <a:pt x="21394" y="26975"/>
                    <a:pt x="26789" y="21580"/>
                    <a:pt x="33486" y="21580"/>
                  </a:cubicBezTo>
                  <a:cubicBezTo>
                    <a:pt x="40184" y="21580"/>
                    <a:pt x="45579" y="26975"/>
                    <a:pt x="45579" y="33672"/>
                  </a:cubicBezTo>
                  <a:cubicBezTo>
                    <a:pt x="45579" y="40184"/>
                    <a:pt x="40184" y="45765"/>
                    <a:pt x="33486" y="457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49263C6-C7A9-4F55-8513-CEBFD542D0CC}"/>
                </a:ext>
              </a:extLst>
            </p:cNvPr>
            <p:cNvSpPr/>
            <p:nvPr/>
          </p:nvSpPr>
          <p:spPr>
            <a:xfrm>
              <a:off x="3174227" y="2446633"/>
              <a:ext cx="100459" cy="100459"/>
            </a:xfrm>
            <a:custGeom>
              <a:avLst/>
              <a:gdLst>
                <a:gd name="connsiteX0" fmla="*/ 9302 w 100458"/>
                <a:gd name="connsiteY0" fmla="*/ 42044 h 100458"/>
                <a:gd name="connsiteX1" fmla="*/ 35347 w 100458"/>
                <a:gd name="connsiteY1" fmla="*/ 42044 h 100458"/>
                <a:gd name="connsiteX2" fmla="*/ 44648 w 100458"/>
                <a:gd name="connsiteY2" fmla="*/ 51346 h 100458"/>
                <a:gd name="connsiteX3" fmla="*/ 35347 w 100458"/>
                <a:gd name="connsiteY3" fmla="*/ 60647 h 100458"/>
                <a:gd name="connsiteX4" fmla="*/ 9302 w 100458"/>
                <a:gd name="connsiteY4" fmla="*/ 60647 h 100458"/>
                <a:gd name="connsiteX5" fmla="*/ 0 w 100458"/>
                <a:gd name="connsiteY5" fmla="*/ 51346 h 100458"/>
                <a:gd name="connsiteX6" fmla="*/ 9302 w 100458"/>
                <a:gd name="connsiteY6" fmla="*/ 42044 h 100458"/>
                <a:gd name="connsiteX7" fmla="*/ 42044 w 100458"/>
                <a:gd name="connsiteY7" fmla="*/ 91157 h 100458"/>
                <a:gd name="connsiteX8" fmla="*/ 42044 w 100458"/>
                <a:gd name="connsiteY8" fmla="*/ 65112 h 100458"/>
                <a:gd name="connsiteX9" fmla="*/ 51346 w 100458"/>
                <a:gd name="connsiteY9" fmla="*/ 55811 h 100458"/>
                <a:gd name="connsiteX10" fmla="*/ 60647 w 100458"/>
                <a:gd name="connsiteY10" fmla="*/ 65112 h 100458"/>
                <a:gd name="connsiteX11" fmla="*/ 60647 w 100458"/>
                <a:gd name="connsiteY11" fmla="*/ 91157 h 100458"/>
                <a:gd name="connsiteX12" fmla="*/ 51346 w 100458"/>
                <a:gd name="connsiteY12" fmla="*/ 100459 h 100458"/>
                <a:gd name="connsiteX13" fmla="*/ 42044 w 100458"/>
                <a:gd name="connsiteY13" fmla="*/ 91157 h 100458"/>
                <a:gd name="connsiteX14" fmla="*/ 91157 w 100458"/>
                <a:gd name="connsiteY14" fmla="*/ 58229 h 100458"/>
                <a:gd name="connsiteX15" fmla="*/ 65112 w 100458"/>
                <a:gd name="connsiteY15" fmla="*/ 58229 h 100458"/>
                <a:gd name="connsiteX16" fmla="*/ 55811 w 100458"/>
                <a:gd name="connsiteY16" fmla="*/ 48927 h 100458"/>
                <a:gd name="connsiteX17" fmla="*/ 65112 w 100458"/>
                <a:gd name="connsiteY17" fmla="*/ 39625 h 100458"/>
                <a:gd name="connsiteX18" fmla="*/ 91157 w 100458"/>
                <a:gd name="connsiteY18" fmla="*/ 39625 h 100458"/>
                <a:gd name="connsiteX19" fmla="*/ 100459 w 100458"/>
                <a:gd name="connsiteY19" fmla="*/ 48927 h 100458"/>
                <a:gd name="connsiteX20" fmla="*/ 91157 w 100458"/>
                <a:gd name="connsiteY20" fmla="*/ 58229 h 100458"/>
                <a:gd name="connsiteX21" fmla="*/ 58415 w 100458"/>
                <a:gd name="connsiteY21" fmla="*/ 9302 h 100458"/>
                <a:gd name="connsiteX22" fmla="*/ 58415 w 100458"/>
                <a:gd name="connsiteY22" fmla="*/ 35347 h 100458"/>
                <a:gd name="connsiteX23" fmla="*/ 49113 w 100458"/>
                <a:gd name="connsiteY23" fmla="*/ 44648 h 100458"/>
                <a:gd name="connsiteX24" fmla="*/ 39811 w 100458"/>
                <a:gd name="connsiteY24" fmla="*/ 35347 h 100458"/>
                <a:gd name="connsiteX25" fmla="*/ 39811 w 100458"/>
                <a:gd name="connsiteY25" fmla="*/ 9302 h 100458"/>
                <a:gd name="connsiteX26" fmla="*/ 49113 w 100458"/>
                <a:gd name="connsiteY26" fmla="*/ 0 h 100458"/>
                <a:gd name="connsiteX27" fmla="*/ 58415 w 100458"/>
                <a:gd name="connsiteY27" fmla="*/ 9302 h 10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0458" h="100458">
                  <a:moveTo>
                    <a:pt x="9302" y="42044"/>
                  </a:moveTo>
                  <a:lnTo>
                    <a:pt x="35347" y="42044"/>
                  </a:lnTo>
                  <a:cubicBezTo>
                    <a:pt x="40556" y="42044"/>
                    <a:pt x="44648" y="46137"/>
                    <a:pt x="44648" y="51346"/>
                  </a:cubicBezTo>
                  <a:cubicBezTo>
                    <a:pt x="44648" y="56555"/>
                    <a:pt x="40556" y="60647"/>
                    <a:pt x="35347" y="60647"/>
                  </a:cubicBezTo>
                  <a:lnTo>
                    <a:pt x="9302" y="60647"/>
                  </a:lnTo>
                  <a:cubicBezTo>
                    <a:pt x="4093" y="60647"/>
                    <a:pt x="0" y="56555"/>
                    <a:pt x="0" y="51346"/>
                  </a:cubicBezTo>
                  <a:cubicBezTo>
                    <a:pt x="0" y="46137"/>
                    <a:pt x="4093" y="42044"/>
                    <a:pt x="9302" y="42044"/>
                  </a:cubicBezTo>
                  <a:close/>
                  <a:moveTo>
                    <a:pt x="42044" y="91157"/>
                  </a:moveTo>
                  <a:lnTo>
                    <a:pt x="42044" y="65112"/>
                  </a:lnTo>
                  <a:cubicBezTo>
                    <a:pt x="42044" y="59903"/>
                    <a:pt x="46137" y="55811"/>
                    <a:pt x="51346" y="55811"/>
                  </a:cubicBezTo>
                  <a:cubicBezTo>
                    <a:pt x="56555" y="55811"/>
                    <a:pt x="60647" y="59903"/>
                    <a:pt x="60647" y="65112"/>
                  </a:cubicBezTo>
                  <a:lnTo>
                    <a:pt x="60647" y="91157"/>
                  </a:lnTo>
                  <a:cubicBezTo>
                    <a:pt x="60647" y="96366"/>
                    <a:pt x="56555" y="100459"/>
                    <a:pt x="51346" y="100459"/>
                  </a:cubicBezTo>
                  <a:cubicBezTo>
                    <a:pt x="46323" y="100459"/>
                    <a:pt x="42044" y="96180"/>
                    <a:pt x="42044" y="91157"/>
                  </a:cubicBezTo>
                  <a:close/>
                  <a:moveTo>
                    <a:pt x="91157" y="58229"/>
                  </a:moveTo>
                  <a:lnTo>
                    <a:pt x="65112" y="58229"/>
                  </a:lnTo>
                  <a:cubicBezTo>
                    <a:pt x="59903" y="58229"/>
                    <a:pt x="55811" y="54136"/>
                    <a:pt x="55811" y="48927"/>
                  </a:cubicBezTo>
                  <a:cubicBezTo>
                    <a:pt x="55811" y="43718"/>
                    <a:pt x="59903" y="39625"/>
                    <a:pt x="65112" y="39625"/>
                  </a:cubicBezTo>
                  <a:lnTo>
                    <a:pt x="91157" y="39625"/>
                  </a:lnTo>
                  <a:cubicBezTo>
                    <a:pt x="96366" y="39625"/>
                    <a:pt x="100459" y="43718"/>
                    <a:pt x="100459" y="48927"/>
                  </a:cubicBezTo>
                  <a:cubicBezTo>
                    <a:pt x="100459" y="54136"/>
                    <a:pt x="96366" y="58229"/>
                    <a:pt x="91157" y="58229"/>
                  </a:cubicBezTo>
                  <a:close/>
                  <a:moveTo>
                    <a:pt x="58415" y="9302"/>
                  </a:moveTo>
                  <a:lnTo>
                    <a:pt x="58415" y="35347"/>
                  </a:lnTo>
                  <a:cubicBezTo>
                    <a:pt x="58415" y="40556"/>
                    <a:pt x="54322" y="44648"/>
                    <a:pt x="49113" y="44648"/>
                  </a:cubicBezTo>
                  <a:cubicBezTo>
                    <a:pt x="43904" y="44648"/>
                    <a:pt x="39811" y="40556"/>
                    <a:pt x="39811" y="35347"/>
                  </a:cubicBezTo>
                  <a:lnTo>
                    <a:pt x="39811" y="9302"/>
                  </a:lnTo>
                  <a:cubicBezTo>
                    <a:pt x="39811" y="4093"/>
                    <a:pt x="43904" y="0"/>
                    <a:pt x="49113" y="0"/>
                  </a:cubicBezTo>
                  <a:cubicBezTo>
                    <a:pt x="54322" y="0"/>
                    <a:pt x="58415" y="4093"/>
                    <a:pt x="58415" y="930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40416A0-D19C-46C6-AAD6-258C98605D96}"/>
                </a:ext>
              </a:extLst>
            </p:cNvPr>
            <p:cNvSpPr/>
            <p:nvPr/>
          </p:nvSpPr>
          <p:spPr>
            <a:xfrm>
              <a:off x="2207216" y="2495933"/>
              <a:ext cx="695771" cy="578569"/>
            </a:xfrm>
            <a:custGeom>
              <a:avLst/>
              <a:gdLst>
                <a:gd name="connsiteX0" fmla="*/ 688888 w 695771"/>
                <a:gd name="connsiteY0" fmla="*/ 443136 h 578569"/>
                <a:gd name="connsiteX1" fmla="*/ 354583 w 695771"/>
                <a:gd name="connsiteY1" fmla="*/ 577267 h 578569"/>
                <a:gd name="connsiteX2" fmla="*/ 341375 w 695771"/>
                <a:gd name="connsiteY2" fmla="*/ 577267 h 578569"/>
                <a:gd name="connsiteX3" fmla="*/ 8372 w 695771"/>
                <a:gd name="connsiteY3" fmla="*/ 443136 h 578569"/>
                <a:gd name="connsiteX4" fmla="*/ 0 w 695771"/>
                <a:gd name="connsiteY4" fmla="*/ 429741 h 578569"/>
                <a:gd name="connsiteX5" fmla="*/ 0 w 695771"/>
                <a:gd name="connsiteY5" fmla="*/ 0 h 578569"/>
                <a:gd name="connsiteX6" fmla="*/ 341375 w 695771"/>
                <a:gd name="connsiteY6" fmla="*/ 138224 h 578569"/>
                <a:gd name="connsiteX7" fmla="*/ 354583 w 695771"/>
                <a:gd name="connsiteY7" fmla="*/ 138224 h 578569"/>
                <a:gd name="connsiteX8" fmla="*/ 697260 w 695771"/>
                <a:gd name="connsiteY8" fmla="*/ 0 h 578569"/>
                <a:gd name="connsiteX9" fmla="*/ 697260 w 695771"/>
                <a:gd name="connsiteY9" fmla="*/ 429741 h 578569"/>
                <a:gd name="connsiteX10" fmla="*/ 688888 w 695771"/>
                <a:gd name="connsiteY10" fmla="*/ 443136 h 57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771" h="578569">
                  <a:moveTo>
                    <a:pt x="688888" y="443136"/>
                  </a:moveTo>
                  <a:lnTo>
                    <a:pt x="354583" y="577267"/>
                  </a:lnTo>
                  <a:cubicBezTo>
                    <a:pt x="350490" y="579313"/>
                    <a:pt x="345653" y="579313"/>
                    <a:pt x="341375" y="577267"/>
                  </a:cubicBezTo>
                  <a:lnTo>
                    <a:pt x="8372" y="443136"/>
                  </a:lnTo>
                  <a:cubicBezTo>
                    <a:pt x="3349" y="440717"/>
                    <a:pt x="0" y="435508"/>
                    <a:pt x="0" y="429741"/>
                  </a:cubicBezTo>
                  <a:lnTo>
                    <a:pt x="0" y="0"/>
                  </a:lnTo>
                  <a:lnTo>
                    <a:pt x="341375" y="138224"/>
                  </a:lnTo>
                  <a:cubicBezTo>
                    <a:pt x="345467" y="140271"/>
                    <a:pt x="350304" y="140271"/>
                    <a:pt x="354583" y="138224"/>
                  </a:cubicBezTo>
                  <a:lnTo>
                    <a:pt x="697260" y="0"/>
                  </a:lnTo>
                  <a:lnTo>
                    <a:pt x="697260" y="429741"/>
                  </a:lnTo>
                  <a:cubicBezTo>
                    <a:pt x="697260" y="435508"/>
                    <a:pt x="694097" y="440717"/>
                    <a:pt x="688888" y="44313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7E79A10-AF7C-4978-82C2-17A562B3F117}"/>
                </a:ext>
              </a:extLst>
            </p:cNvPr>
            <p:cNvSpPr/>
            <p:nvPr/>
          </p:nvSpPr>
          <p:spPr>
            <a:xfrm>
              <a:off x="1999973" y="2439564"/>
              <a:ext cx="29766" cy="558105"/>
            </a:xfrm>
            <a:custGeom>
              <a:avLst/>
              <a:gdLst>
                <a:gd name="connsiteX0" fmla="*/ 0 w 29765"/>
                <a:gd name="connsiteY0" fmla="*/ 0 h 558105"/>
                <a:gd name="connsiteX1" fmla="*/ 29766 w 29765"/>
                <a:gd name="connsiteY1" fmla="*/ 0 h 558105"/>
                <a:gd name="connsiteX2" fmla="*/ 29766 w 29765"/>
                <a:gd name="connsiteY2" fmla="*/ 558106 h 558105"/>
                <a:gd name="connsiteX3" fmla="*/ 0 w 29765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65" h="558105">
                  <a:moveTo>
                    <a:pt x="0" y="0"/>
                  </a:moveTo>
                  <a:lnTo>
                    <a:pt x="29766" y="0"/>
                  </a:lnTo>
                  <a:lnTo>
                    <a:pt x="29766" y="558106"/>
                  </a:lnTo>
                  <a:lnTo>
                    <a:pt x="0" y="558106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A2F81E3-C6C6-46FB-B5AD-360A1B654542}"/>
                </a:ext>
              </a:extLst>
            </p:cNvPr>
            <p:cNvSpPr/>
            <p:nvPr/>
          </p:nvSpPr>
          <p:spPr>
            <a:xfrm>
              <a:off x="1971986" y="2131056"/>
              <a:ext cx="1170161" cy="483691"/>
            </a:xfrm>
            <a:custGeom>
              <a:avLst/>
              <a:gdLst>
                <a:gd name="connsiteX0" fmla="*/ 1161859 w 1170161"/>
                <a:gd name="connsiteY0" fmla="*/ 255054 h 483691"/>
                <a:gd name="connsiteX1" fmla="*/ 591290 w 1170161"/>
                <a:gd name="connsiteY1" fmla="*/ 483505 h 483691"/>
                <a:gd name="connsiteX2" fmla="*/ 579942 w 1170161"/>
                <a:gd name="connsiteY2" fmla="*/ 483505 h 483691"/>
                <a:gd name="connsiteX3" fmla="*/ 9558 w 1170161"/>
                <a:gd name="connsiteY3" fmla="*/ 255054 h 483691"/>
                <a:gd name="connsiteX4" fmla="*/ 9558 w 1170161"/>
                <a:gd name="connsiteY4" fmla="*/ 226777 h 483691"/>
                <a:gd name="connsiteX5" fmla="*/ 580127 w 1170161"/>
                <a:gd name="connsiteY5" fmla="*/ 1116 h 483691"/>
                <a:gd name="connsiteX6" fmla="*/ 591290 w 1170161"/>
                <a:gd name="connsiteY6" fmla="*/ 1116 h 483691"/>
                <a:gd name="connsiteX7" fmla="*/ 1161859 w 1170161"/>
                <a:gd name="connsiteY7" fmla="*/ 226777 h 483691"/>
                <a:gd name="connsiteX8" fmla="*/ 1161859 w 1170161"/>
                <a:gd name="connsiteY8" fmla="*/ 255054 h 48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0161" h="483691">
                  <a:moveTo>
                    <a:pt x="1161859" y="255054"/>
                  </a:moveTo>
                  <a:lnTo>
                    <a:pt x="591290" y="483505"/>
                  </a:lnTo>
                  <a:cubicBezTo>
                    <a:pt x="587755" y="484994"/>
                    <a:pt x="583662" y="484994"/>
                    <a:pt x="579942" y="483505"/>
                  </a:cubicBezTo>
                  <a:lnTo>
                    <a:pt x="9558" y="255054"/>
                  </a:lnTo>
                  <a:cubicBezTo>
                    <a:pt x="-3279" y="250031"/>
                    <a:pt x="-3093" y="231800"/>
                    <a:pt x="9558" y="226777"/>
                  </a:cubicBezTo>
                  <a:lnTo>
                    <a:pt x="580127" y="1116"/>
                  </a:lnTo>
                  <a:cubicBezTo>
                    <a:pt x="583662" y="-372"/>
                    <a:pt x="587755" y="-372"/>
                    <a:pt x="591290" y="1116"/>
                  </a:cubicBezTo>
                  <a:lnTo>
                    <a:pt x="1161859" y="226777"/>
                  </a:lnTo>
                  <a:cubicBezTo>
                    <a:pt x="1174696" y="231800"/>
                    <a:pt x="1174696" y="249845"/>
                    <a:pt x="1161859" y="25505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28234F4-420F-4541-B6B1-E632FCC427BA}"/>
                </a:ext>
              </a:extLst>
            </p:cNvPr>
            <p:cNvSpPr/>
            <p:nvPr/>
          </p:nvSpPr>
          <p:spPr>
            <a:xfrm>
              <a:off x="1981556" y="2987065"/>
              <a:ext cx="66973" cy="66973"/>
            </a:xfrm>
            <a:custGeom>
              <a:avLst/>
              <a:gdLst>
                <a:gd name="connsiteX0" fmla="*/ 0 w 66972"/>
                <a:gd name="connsiteY0" fmla="*/ 33486 h 66972"/>
                <a:gd name="connsiteX1" fmla="*/ 33486 w 66972"/>
                <a:gd name="connsiteY1" fmla="*/ 66973 h 66972"/>
                <a:gd name="connsiteX2" fmla="*/ 66973 w 66972"/>
                <a:gd name="connsiteY2" fmla="*/ 33486 h 66972"/>
                <a:gd name="connsiteX3" fmla="*/ 33486 w 66972"/>
                <a:gd name="connsiteY3" fmla="*/ 0 h 66972"/>
                <a:gd name="connsiteX4" fmla="*/ 0 w 66972"/>
                <a:gd name="connsiteY4" fmla="*/ 33486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72" h="66972">
                  <a:moveTo>
                    <a:pt x="0" y="33486"/>
                  </a:moveTo>
                  <a:cubicBezTo>
                    <a:pt x="0" y="51980"/>
                    <a:pt x="14992" y="66973"/>
                    <a:pt x="33486" y="66973"/>
                  </a:cubicBezTo>
                  <a:cubicBezTo>
                    <a:pt x="51980" y="66973"/>
                    <a:pt x="66973" y="51980"/>
                    <a:pt x="66973" y="33486"/>
                  </a:cubicBezTo>
                  <a:cubicBezTo>
                    <a:pt x="66973" y="14992"/>
                    <a:pt x="51980" y="0"/>
                    <a:pt x="33486" y="0"/>
                  </a:cubicBezTo>
                  <a:cubicBezTo>
                    <a:pt x="14992" y="0"/>
                    <a:pt x="0" y="14992"/>
                    <a:pt x="0" y="334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3210D24-3159-4CD5-A797-6C002C4A5B28}"/>
                </a:ext>
              </a:extLst>
            </p:cNvPr>
            <p:cNvSpPr/>
            <p:nvPr/>
          </p:nvSpPr>
          <p:spPr>
            <a:xfrm>
              <a:off x="1980998" y="3021110"/>
              <a:ext cx="93018" cy="163711"/>
            </a:xfrm>
            <a:custGeom>
              <a:avLst/>
              <a:gdLst>
                <a:gd name="connsiteX0" fmla="*/ 50602 w 93017"/>
                <a:gd name="connsiteY0" fmla="*/ 3907 h 163710"/>
                <a:gd name="connsiteX1" fmla="*/ 9302 w 93017"/>
                <a:gd name="connsiteY1" fmla="*/ 95808 h 163710"/>
                <a:gd name="connsiteX2" fmla="*/ 0 w 93017"/>
                <a:gd name="connsiteY2" fmla="*/ 165199 h 163710"/>
                <a:gd name="connsiteX3" fmla="*/ 77019 w 93017"/>
                <a:gd name="connsiteY3" fmla="*/ 165199 h 163710"/>
                <a:gd name="connsiteX4" fmla="*/ 90227 w 93017"/>
                <a:gd name="connsiteY4" fmla="*/ 108831 h 163710"/>
                <a:gd name="connsiteX5" fmla="*/ 60275 w 93017"/>
                <a:gd name="connsiteY5" fmla="*/ 0 h 163710"/>
                <a:gd name="connsiteX6" fmla="*/ 50602 w 93017"/>
                <a:gd name="connsiteY6" fmla="*/ 3907 h 1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17" h="163710">
                  <a:moveTo>
                    <a:pt x="50602" y="3907"/>
                  </a:moveTo>
                  <a:cubicBezTo>
                    <a:pt x="50602" y="3907"/>
                    <a:pt x="-1860" y="43346"/>
                    <a:pt x="9302" y="95808"/>
                  </a:cubicBezTo>
                  <a:cubicBezTo>
                    <a:pt x="20650" y="148270"/>
                    <a:pt x="0" y="165199"/>
                    <a:pt x="0" y="165199"/>
                  </a:cubicBezTo>
                  <a:lnTo>
                    <a:pt x="77019" y="165199"/>
                  </a:lnTo>
                  <a:cubicBezTo>
                    <a:pt x="77019" y="165199"/>
                    <a:pt x="105110" y="151991"/>
                    <a:pt x="90227" y="108831"/>
                  </a:cubicBezTo>
                  <a:cubicBezTo>
                    <a:pt x="75158" y="65670"/>
                    <a:pt x="62694" y="19534"/>
                    <a:pt x="60275" y="0"/>
                  </a:cubicBezTo>
                  <a:lnTo>
                    <a:pt x="50602" y="390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34983E3C-800E-4883-9040-837831050C26}"/>
              </a:ext>
            </a:extLst>
          </p:cNvPr>
          <p:cNvSpPr/>
          <p:nvPr/>
        </p:nvSpPr>
        <p:spPr>
          <a:xfrm>
            <a:off x="3801534" y="1134534"/>
            <a:ext cx="4588933" cy="458893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3" name="Shape 107">
            <a:extLst>
              <a:ext uri="{FF2B5EF4-FFF2-40B4-BE49-F238E27FC236}">
                <a16:creationId xmlns:a16="http://schemas.microsoft.com/office/drawing/2014/main" id="{37EE6401-8074-43F2-9D6C-1B062E070362}"/>
              </a:ext>
            </a:extLst>
          </p:cNvPr>
          <p:cNvSpPr/>
          <p:nvPr/>
        </p:nvSpPr>
        <p:spPr>
          <a:xfrm>
            <a:off x="4097868" y="2493060"/>
            <a:ext cx="4047067" cy="2626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914354"/>
            <a:r>
              <a:rPr lang="zh-CN" altLang="en-US" sz="4267" dirty="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当前成果演示</a:t>
            </a:r>
          </a:p>
          <a:p>
            <a:pPr algn="ctr" defTabSz="914354"/>
            <a:r>
              <a:rPr lang="en-US" altLang="zh-CN" sz="4267" dirty="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Achievements and applications</a:t>
            </a:r>
            <a:endParaRPr lang="en-US" altLang="zh-CN" sz="3200" dirty="0">
              <a:solidFill>
                <a:prstClr val="white"/>
              </a:solidFill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92E03FB-EA37-4494-AA77-B1C01C03F215}"/>
              </a:ext>
            </a:extLst>
          </p:cNvPr>
          <p:cNvSpPr/>
          <p:nvPr/>
        </p:nvSpPr>
        <p:spPr>
          <a:xfrm>
            <a:off x="5149333" y="1855567"/>
            <a:ext cx="1893335" cy="498167"/>
          </a:xfrm>
          <a:prstGeom prst="roundRect">
            <a:avLst>
              <a:gd name="adj" fmla="val 50000"/>
            </a:avLst>
          </a:prstGeom>
          <a:noFill/>
          <a:ln w="12700">
            <a:miter lim="400000"/>
          </a:ln>
        </p:spPr>
        <p:txBody>
          <a:bodyPr wrap="none" lIns="33867" tIns="33867" rIns="33867" bIns="33867" rtlCol="0" anchor="ctr"/>
          <a:lstStyle/>
          <a:p>
            <a:pPr algn="ctr" defTabSz="389448"/>
            <a:r>
              <a:rPr lang="en-US" altLang="zh-CN" sz="2400">
                <a:solidFill>
                  <a:prstClr val="white"/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  <a:cs typeface="Arial"/>
              </a:rPr>
              <a:t>Part 04</a:t>
            </a:r>
            <a:endParaRPr lang="zh-CN" altLang="en-US" sz="2400" dirty="0">
              <a:solidFill>
                <a:prstClr val="white"/>
              </a:solidFill>
              <a:latin typeface="思源宋體 Light" panose="02020300000000000000" pitchFamily="18" charset="-128"/>
              <a:ea typeface="思源宋體 Light" panose="02020300000000000000" pitchFamily="18" charset="-128"/>
              <a:cs typeface="Arial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B87AE18-75C6-400E-B690-603A5BBD2CDB}"/>
              </a:ext>
            </a:extLst>
          </p:cNvPr>
          <p:cNvSpPr/>
          <p:nvPr/>
        </p:nvSpPr>
        <p:spPr>
          <a:xfrm>
            <a:off x="6043084" y="2494493"/>
            <a:ext cx="105833" cy="1058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44963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A25860-C863-47CB-B598-FDE2F3586C40}"/>
              </a:ext>
            </a:extLst>
          </p:cNvPr>
          <p:cNvGrpSpPr/>
          <p:nvPr/>
        </p:nvGrpSpPr>
        <p:grpSpPr>
          <a:xfrm>
            <a:off x="8612009" y="-402134"/>
            <a:ext cx="5059827" cy="3213067"/>
            <a:chOff x="1681481" y="2131056"/>
            <a:chExt cx="1659433" cy="105376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0C1721C-994D-437E-B6ED-FE0B1388AD15}"/>
                </a:ext>
              </a:extLst>
            </p:cNvPr>
            <p:cNvSpPr/>
            <p:nvPr/>
          </p:nvSpPr>
          <p:spPr>
            <a:xfrm>
              <a:off x="3303707" y="2362917"/>
              <a:ext cx="37207" cy="37207"/>
            </a:xfrm>
            <a:custGeom>
              <a:avLst/>
              <a:gdLst>
                <a:gd name="connsiteX0" fmla="*/ 0 w 37207"/>
                <a:gd name="connsiteY0" fmla="*/ 18604 h 37207"/>
                <a:gd name="connsiteX1" fmla="*/ 18604 w 37207"/>
                <a:gd name="connsiteY1" fmla="*/ 37207 h 37207"/>
                <a:gd name="connsiteX2" fmla="*/ 37207 w 37207"/>
                <a:gd name="connsiteY2" fmla="*/ 18604 h 37207"/>
                <a:gd name="connsiteX3" fmla="*/ 18604 w 37207"/>
                <a:gd name="connsiteY3" fmla="*/ 0 h 37207"/>
                <a:gd name="connsiteX4" fmla="*/ 0 w 37207"/>
                <a:gd name="connsiteY4" fmla="*/ 1860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07" h="37207">
                  <a:moveTo>
                    <a:pt x="0" y="18604"/>
                  </a:moveTo>
                  <a:cubicBezTo>
                    <a:pt x="0" y="28878"/>
                    <a:pt x="8329" y="37207"/>
                    <a:pt x="18604" y="37207"/>
                  </a:cubicBezTo>
                  <a:cubicBezTo>
                    <a:pt x="28878" y="37207"/>
                    <a:pt x="37207" y="28878"/>
                    <a:pt x="37207" y="18604"/>
                  </a:cubicBezTo>
                  <a:cubicBezTo>
                    <a:pt x="37207" y="8329"/>
                    <a:pt x="28878" y="0"/>
                    <a:pt x="18604" y="0"/>
                  </a:cubicBezTo>
                  <a:cubicBezTo>
                    <a:pt x="8329" y="0"/>
                    <a:pt x="0" y="8329"/>
                    <a:pt x="0" y="1860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A2B1943-8FE9-4F19-B1F7-AB13EABBC720}"/>
                </a:ext>
              </a:extLst>
            </p:cNvPr>
            <p:cNvSpPr/>
            <p:nvPr/>
          </p:nvSpPr>
          <p:spPr>
            <a:xfrm>
              <a:off x="1681481" y="2440122"/>
              <a:ext cx="66973" cy="66973"/>
            </a:xfrm>
            <a:custGeom>
              <a:avLst/>
              <a:gdLst>
                <a:gd name="connsiteX0" fmla="*/ 33486 w 66972"/>
                <a:gd name="connsiteY0" fmla="*/ 0 h 66972"/>
                <a:gd name="connsiteX1" fmla="*/ 0 w 66972"/>
                <a:gd name="connsiteY1" fmla="*/ 33486 h 66972"/>
                <a:gd name="connsiteX2" fmla="*/ 33486 w 66972"/>
                <a:gd name="connsiteY2" fmla="*/ 66973 h 66972"/>
                <a:gd name="connsiteX3" fmla="*/ 66973 w 66972"/>
                <a:gd name="connsiteY3" fmla="*/ 33486 h 66972"/>
                <a:gd name="connsiteX4" fmla="*/ 33486 w 66972"/>
                <a:gd name="connsiteY4" fmla="*/ 0 h 66972"/>
                <a:gd name="connsiteX5" fmla="*/ 33486 w 66972"/>
                <a:gd name="connsiteY5" fmla="*/ 45765 h 66972"/>
                <a:gd name="connsiteX6" fmla="*/ 21394 w 66972"/>
                <a:gd name="connsiteY6" fmla="*/ 33672 h 66972"/>
                <a:gd name="connsiteX7" fmla="*/ 33486 w 66972"/>
                <a:gd name="connsiteY7" fmla="*/ 21580 h 66972"/>
                <a:gd name="connsiteX8" fmla="*/ 45579 w 66972"/>
                <a:gd name="connsiteY8" fmla="*/ 33672 h 66972"/>
                <a:gd name="connsiteX9" fmla="*/ 33486 w 66972"/>
                <a:gd name="connsiteY9" fmla="*/ 45765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972" h="66972">
                  <a:moveTo>
                    <a:pt x="33486" y="0"/>
                  </a:moveTo>
                  <a:cubicBezTo>
                    <a:pt x="15069" y="0"/>
                    <a:pt x="0" y="15069"/>
                    <a:pt x="0" y="33486"/>
                  </a:cubicBezTo>
                  <a:cubicBezTo>
                    <a:pt x="0" y="51904"/>
                    <a:pt x="15069" y="66973"/>
                    <a:pt x="33486" y="66973"/>
                  </a:cubicBezTo>
                  <a:cubicBezTo>
                    <a:pt x="51904" y="66973"/>
                    <a:pt x="66973" y="51904"/>
                    <a:pt x="66973" y="33486"/>
                  </a:cubicBezTo>
                  <a:cubicBezTo>
                    <a:pt x="66973" y="15069"/>
                    <a:pt x="51904" y="0"/>
                    <a:pt x="33486" y="0"/>
                  </a:cubicBezTo>
                  <a:close/>
                  <a:moveTo>
                    <a:pt x="33486" y="45765"/>
                  </a:moveTo>
                  <a:cubicBezTo>
                    <a:pt x="26789" y="45765"/>
                    <a:pt x="21394" y="40370"/>
                    <a:pt x="21394" y="33672"/>
                  </a:cubicBezTo>
                  <a:cubicBezTo>
                    <a:pt x="21394" y="26975"/>
                    <a:pt x="26789" y="21580"/>
                    <a:pt x="33486" y="21580"/>
                  </a:cubicBezTo>
                  <a:cubicBezTo>
                    <a:pt x="40184" y="21580"/>
                    <a:pt x="45579" y="26975"/>
                    <a:pt x="45579" y="33672"/>
                  </a:cubicBezTo>
                  <a:cubicBezTo>
                    <a:pt x="45579" y="40184"/>
                    <a:pt x="40184" y="45765"/>
                    <a:pt x="33486" y="457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49263C6-C7A9-4F55-8513-CEBFD542D0CC}"/>
                </a:ext>
              </a:extLst>
            </p:cNvPr>
            <p:cNvSpPr/>
            <p:nvPr/>
          </p:nvSpPr>
          <p:spPr>
            <a:xfrm>
              <a:off x="3174227" y="2446633"/>
              <a:ext cx="100459" cy="100459"/>
            </a:xfrm>
            <a:custGeom>
              <a:avLst/>
              <a:gdLst>
                <a:gd name="connsiteX0" fmla="*/ 9302 w 100458"/>
                <a:gd name="connsiteY0" fmla="*/ 42044 h 100458"/>
                <a:gd name="connsiteX1" fmla="*/ 35347 w 100458"/>
                <a:gd name="connsiteY1" fmla="*/ 42044 h 100458"/>
                <a:gd name="connsiteX2" fmla="*/ 44648 w 100458"/>
                <a:gd name="connsiteY2" fmla="*/ 51346 h 100458"/>
                <a:gd name="connsiteX3" fmla="*/ 35347 w 100458"/>
                <a:gd name="connsiteY3" fmla="*/ 60647 h 100458"/>
                <a:gd name="connsiteX4" fmla="*/ 9302 w 100458"/>
                <a:gd name="connsiteY4" fmla="*/ 60647 h 100458"/>
                <a:gd name="connsiteX5" fmla="*/ 0 w 100458"/>
                <a:gd name="connsiteY5" fmla="*/ 51346 h 100458"/>
                <a:gd name="connsiteX6" fmla="*/ 9302 w 100458"/>
                <a:gd name="connsiteY6" fmla="*/ 42044 h 100458"/>
                <a:gd name="connsiteX7" fmla="*/ 42044 w 100458"/>
                <a:gd name="connsiteY7" fmla="*/ 91157 h 100458"/>
                <a:gd name="connsiteX8" fmla="*/ 42044 w 100458"/>
                <a:gd name="connsiteY8" fmla="*/ 65112 h 100458"/>
                <a:gd name="connsiteX9" fmla="*/ 51346 w 100458"/>
                <a:gd name="connsiteY9" fmla="*/ 55811 h 100458"/>
                <a:gd name="connsiteX10" fmla="*/ 60647 w 100458"/>
                <a:gd name="connsiteY10" fmla="*/ 65112 h 100458"/>
                <a:gd name="connsiteX11" fmla="*/ 60647 w 100458"/>
                <a:gd name="connsiteY11" fmla="*/ 91157 h 100458"/>
                <a:gd name="connsiteX12" fmla="*/ 51346 w 100458"/>
                <a:gd name="connsiteY12" fmla="*/ 100459 h 100458"/>
                <a:gd name="connsiteX13" fmla="*/ 42044 w 100458"/>
                <a:gd name="connsiteY13" fmla="*/ 91157 h 100458"/>
                <a:gd name="connsiteX14" fmla="*/ 91157 w 100458"/>
                <a:gd name="connsiteY14" fmla="*/ 58229 h 100458"/>
                <a:gd name="connsiteX15" fmla="*/ 65112 w 100458"/>
                <a:gd name="connsiteY15" fmla="*/ 58229 h 100458"/>
                <a:gd name="connsiteX16" fmla="*/ 55811 w 100458"/>
                <a:gd name="connsiteY16" fmla="*/ 48927 h 100458"/>
                <a:gd name="connsiteX17" fmla="*/ 65112 w 100458"/>
                <a:gd name="connsiteY17" fmla="*/ 39625 h 100458"/>
                <a:gd name="connsiteX18" fmla="*/ 91157 w 100458"/>
                <a:gd name="connsiteY18" fmla="*/ 39625 h 100458"/>
                <a:gd name="connsiteX19" fmla="*/ 100459 w 100458"/>
                <a:gd name="connsiteY19" fmla="*/ 48927 h 100458"/>
                <a:gd name="connsiteX20" fmla="*/ 91157 w 100458"/>
                <a:gd name="connsiteY20" fmla="*/ 58229 h 100458"/>
                <a:gd name="connsiteX21" fmla="*/ 58415 w 100458"/>
                <a:gd name="connsiteY21" fmla="*/ 9302 h 100458"/>
                <a:gd name="connsiteX22" fmla="*/ 58415 w 100458"/>
                <a:gd name="connsiteY22" fmla="*/ 35347 h 100458"/>
                <a:gd name="connsiteX23" fmla="*/ 49113 w 100458"/>
                <a:gd name="connsiteY23" fmla="*/ 44648 h 100458"/>
                <a:gd name="connsiteX24" fmla="*/ 39811 w 100458"/>
                <a:gd name="connsiteY24" fmla="*/ 35347 h 100458"/>
                <a:gd name="connsiteX25" fmla="*/ 39811 w 100458"/>
                <a:gd name="connsiteY25" fmla="*/ 9302 h 100458"/>
                <a:gd name="connsiteX26" fmla="*/ 49113 w 100458"/>
                <a:gd name="connsiteY26" fmla="*/ 0 h 100458"/>
                <a:gd name="connsiteX27" fmla="*/ 58415 w 100458"/>
                <a:gd name="connsiteY27" fmla="*/ 9302 h 10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0458" h="100458">
                  <a:moveTo>
                    <a:pt x="9302" y="42044"/>
                  </a:moveTo>
                  <a:lnTo>
                    <a:pt x="35347" y="42044"/>
                  </a:lnTo>
                  <a:cubicBezTo>
                    <a:pt x="40556" y="42044"/>
                    <a:pt x="44648" y="46137"/>
                    <a:pt x="44648" y="51346"/>
                  </a:cubicBezTo>
                  <a:cubicBezTo>
                    <a:pt x="44648" y="56555"/>
                    <a:pt x="40556" y="60647"/>
                    <a:pt x="35347" y="60647"/>
                  </a:cubicBezTo>
                  <a:lnTo>
                    <a:pt x="9302" y="60647"/>
                  </a:lnTo>
                  <a:cubicBezTo>
                    <a:pt x="4093" y="60647"/>
                    <a:pt x="0" y="56555"/>
                    <a:pt x="0" y="51346"/>
                  </a:cubicBezTo>
                  <a:cubicBezTo>
                    <a:pt x="0" y="46137"/>
                    <a:pt x="4093" y="42044"/>
                    <a:pt x="9302" y="42044"/>
                  </a:cubicBezTo>
                  <a:close/>
                  <a:moveTo>
                    <a:pt x="42044" y="91157"/>
                  </a:moveTo>
                  <a:lnTo>
                    <a:pt x="42044" y="65112"/>
                  </a:lnTo>
                  <a:cubicBezTo>
                    <a:pt x="42044" y="59903"/>
                    <a:pt x="46137" y="55811"/>
                    <a:pt x="51346" y="55811"/>
                  </a:cubicBezTo>
                  <a:cubicBezTo>
                    <a:pt x="56555" y="55811"/>
                    <a:pt x="60647" y="59903"/>
                    <a:pt x="60647" y="65112"/>
                  </a:cubicBezTo>
                  <a:lnTo>
                    <a:pt x="60647" y="91157"/>
                  </a:lnTo>
                  <a:cubicBezTo>
                    <a:pt x="60647" y="96366"/>
                    <a:pt x="56555" y="100459"/>
                    <a:pt x="51346" y="100459"/>
                  </a:cubicBezTo>
                  <a:cubicBezTo>
                    <a:pt x="46323" y="100459"/>
                    <a:pt x="42044" y="96180"/>
                    <a:pt x="42044" y="91157"/>
                  </a:cubicBezTo>
                  <a:close/>
                  <a:moveTo>
                    <a:pt x="91157" y="58229"/>
                  </a:moveTo>
                  <a:lnTo>
                    <a:pt x="65112" y="58229"/>
                  </a:lnTo>
                  <a:cubicBezTo>
                    <a:pt x="59903" y="58229"/>
                    <a:pt x="55811" y="54136"/>
                    <a:pt x="55811" y="48927"/>
                  </a:cubicBezTo>
                  <a:cubicBezTo>
                    <a:pt x="55811" y="43718"/>
                    <a:pt x="59903" y="39625"/>
                    <a:pt x="65112" y="39625"/>
                  </a:cubicBezTo>
                  <a:lnTo>
                    <a:pt x="91157" y="39625"/>
                  </a:lnTo>
                  <a:cubicBezTo>
                    <a:pt x="96366" y="39625"/>
                    <a:pt x="100459" y="43718"/>
                    <a:pt x="100459" y="48927"/>
                  </a:cubicBezTo>
                  <a:cubicBezTo>
                    <a:pt x="100459" y="54136"/>
                    <a:pt x="96366" y="58229"/>
                    <a:pt x="91157" y="58229"/>
                  </a:cubicBezTo>
                  <a:close/>
                  <a:moveTo>
                    <a:pt x="58415" y="9302"/>
                  </a:moveTo>
                  <a:lnTo>
                    <a:pt x="58415" y="35347"/>
                  </a:lnTo>
                  <a:cubicBezTo>
                    <a:pt x="58415" y="40556"/>
                    <a:pt x="54322" y="44648"/>
                    <a:pt x="49113" y="44648"/>
                  </a:cubicBezTo>
                  <a:cubicBezTo>
                    <a:pt x="43904" y="44648"/>
                    <a:pt x="39811" y="40556"/>
                    <a:pt x="39811" y="35347"/>
                  </a:cubicBezTo>
                  <a:lnTo>
                    <a:pt x="39811" y="9302"/>
                  </a:lnTo>
                  <a:cubicBezTo>
                    <a:pt x="39811" y="4093"/>
                    <a:pt x="43904" y="0"/>
                    <a:pt x="49113" y="0"/>
                  </a:cubicBezTo>
                  <a:cubicBezTo>
                    <a:pt x="54322" y="0"/>
                    <a:pt x="58415" y="4093"/>
                    <a:pt x="58415" y="930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40416A0-D19C-46C6-AAD6-258C98605D96}"/>
                </a:ext>
              </a:extLst>
            </p:cNvPr>
            <p:cNvSpPr/>
            <p:nvPr/>
          </p:nvSpPr>
          <p:spPr>
            <a:xfrm>
              <a:off x="2207216" y="2495933"/>
              <a:ext cx="695771" cy="578569"/>
            </a:xfrm>
            <a:custGeom>
              <a:avLst/>
              <a:gdLst>
                <a:gd name="connsiteX0" fmla="*/ 688888 w 695771"/>
                <a:gd name="connsiteY0" fmla="*/ 443136 h 578569"/>
                <a:gd name="connsiteX1" fmla="*/ 354583 w 695771"/>
                <a:gd name="connsiteY1" fmla="*/ 577267 h 578569"/>
                <a:gd name="connsiteX2" fmla="*/ 341375 w 695771"/>
                <a:gd name="connsiteY2" fmla="*/ 577267 h 578569"/>
                <a:gd name="connsiteX3" fmla="*/ 8372 w 695771"/>
                <a:gd name="connsiteY3" fmla="*/ 443136 h 578569"/>
                <a:gd name="connsiteX4" fmla="*/ 0 w 695771"/>
                <a:gd name="connsiteY4" fmla="*/ 429741 h 578569"/>
                <a:gd name="connsiteX5" fmla="*/ 0 w 695771"/>
                <a:gd name="connsiteY5" fmla="*/ 0 h 578569"/>
                <a:gd name="connsiteX6" fmla="*/ 341375 w 695771"/>
                <a:gd name="connsiteY6" fmla="*/ 138224 h 578569"/>
                <a:gd name="connsiteX7" fmla="*/ 354583 w 695771"/>
                <a:gd name="connsiteY7" fmla="*/ 138224 h 578569"/>
                <a:gd name="connsiteX8" fmla="*/ 697260 w 695771"/>
                <a:gd name="connsiteY8" fmla="*/ 0 h 578569"/>
                <a:gd name="connsiteX9" fmla="*/ 697260 w 695771"/>
                <a:gd name="connsiteY9" fmla="*/ 429741 h 578569"/>
                <a:gd name="connsiteX10" fmla="*/ 688888 w 695771"/>
                <a:gd name="connsiteY10" fmla="*/ 443136 h 57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771" h="578569">
                  <a:moveTo>
                    <a:pt x="688888" y="443136"/>
                  </a:moveTo>
                  <a:lnTo>
                    <a:pt x="354583" y="577267"/>
                  </a:lnTo>
                  <a:cubicBezTo>
                    <a:pt x="350490" y="579313"/>
                    <a:pt x="345653" y="579313"/>
                    <a:pt x="341375" y="577267"/>
                  </a:cubicBezTo>
                  <a:lnTo>
                    <a:pt x="8372" y="443136"/>
                  </a:lnTo>
                  <a:cubicBezTo>
                    <a:pt x="3349" y="440717"/>
                    <a:pt x="0" y="435508"/>
                    <a:pt x="0" y="429741"/>
                  </a:cubicBezTo>
                  <a:lnTo>
                    <a:pt x="0" y="0"/>
                  </a:lnTo>
                  <a:lnTo>
                    <a:pt x="341375" y="138224"/>
                  </a:lnTo>
                  <a:cubicBezTo>
                    <a:pt x="345467" y="140271"/>
                    <a:pt x="350304" y="140271"/>
                    <a:pt x="354583" y="138224"/>
                  </a:cubicBezTo>
                  <a:lnTo>
                    <a:pt x="697260" y="0"/>
                  </a:lnTo>
                  <a:lnTo>
                    <a:pt x="697260" y="429741"/>
                  </a:lnTo>
                  <a:cubicBezTo>
                    <a:pt x="697260" y="435508"/>
                    <a:pt x="694097" y="440717"/>
                    <a:pt x="688888" y="44313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7E79A10-AF7C-4978-82C2-17A562B3F117}"/>
                </a:ext>
              </a:extLst>
            </p:cNvPr>
            <p:cNvSpPr/>
            <p:nvPr/>
          </p:nvSpPr>
          <p:spPr>
            <a:xfrm>
              <a:off x="1999973" y="2439564"/>
              <a:ext cx="29766" cy="558105"/>
            </a:xfrm>
            <a:custGeom>
              <a:avLst/>
              <a:gdLst>
                <a:gd name="connsiteX0" fmla="*/ 0 w 29765"/>
                <a:gd name="connsiteY0" fmla="*/ 0 h 558105"/>
                <a:gd name="connsiteX1" fmla="*/ 29766 w 29765"/>
                <a:gd name="connsiteY1" fmla="*/ 0 h 558105"/>
                <a:gd name="connsiteX2" fmla="*/ 29766 w 29765"/>
                <a:gd name="connsiteY2" fmla="*/ 558106 h 558105"/>
                <a:gd name="connsiteX3" fmla="*/ 0 w 29765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65" h="558105">
                  <a:moveTo>
                    <a:pt x="0" y="0"/>
                  </a:moveTo>
                  <a:lnTo>
                    <a:pt x="29766" y="0"/>
                  </a:lnTo>
                  <a:lnTo>
                    <a:pt x="29766" y="558106"/>
                  </a:lnTo>
                  <a:lnTo>
                    <a:pt x="0" y="558106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A2F81E3-C6C6-46FB-B5AD-360A1B654542}"/>
                </a:ext>
              </a:extLst>
            </p:cNvPr>
            <p:cNvSpPr/>
            <p:nvPr/>
          </p:nvSpPr>
          <p:spPr>
            <a:xfrm>
              <a:off x="1971986" y="2131056"/>
              <a:ext cx="1170161" cy="483691"/>
            </a:xfrm>
            <a:custGeom>
              <a:avLst/>
              <a:gdLst>
                <a:gd name="connsiteX0" fmla="*/ 1161859 w 1170161"/>
                <a:gd name="connsiteY0" fmla="*/ 255054 h 483691"/>
                <a:gd name="connsiteX1" fmla="*/ 591290 w 1170161"/>
                <a:gd name="connsiteY1" fmla="*/ 483505 h 483691"/>
                <a:gd name="connsiteX2" fmla="*/ 579942 w 1170161"/>
                <a:gd name="connsiteY2" fmla="*/ 483505 h 483691"/>
                <a:gd name="connsiteX3" fmla="*/ 9558 w 1170161"/>
                <a:gd name="connsiteY3" fmla="*/ 255054 h 483691"/>
                <a:gd name="connsiteX4" fmla="*/ 9558 w 1170161"/>
                <a:gd name="connsiteY4" fmla="*/ 226777 h 483691"/>
                <a:gd name="connsiteX5" fmla="*/ 580127 w 1170161"/>
                <a:gd name="connsiteY5" fmla="*/ 1116 h 483691"/>
                <a:gd name="connsiteX6" fmla="*/ 591290 w 1170161"/>
                <a:gd name="connsiteY6" fmla="*/ 1116 h 483691"/>
                <a:gd name="connsiteX7" fmla="*/ 1161859 w 1170161"/>
                <a:gd name="connsiteY7" fmla="*/ 226777 h 483691"/>
                <a:gd name="connsiteX8" fmla="*/ 1161859 w 1170161"/>
                <a:gd name="connsiteY8" fmla="*/ 255054 h 48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0161" h="483691">
                  <a:moveTo>
                    <a:pt x="1161859" y="255054"/>
                  </a:moveTo>
                  <a:lnTo>
                    <a:pt x="591290" y="483505"/>
                  </a:lnTo>
                  <a:cubicBezTo>
                    <a:pt x="587755" y="484994"/>
                    <a:pt x="583662" y="484994"/>
                    <a:pt x="579942" y="483505"/>
                  </a:cubicBezTo>
                  <a:lnTo>
                    <a:pt x="9558" y="255054"/>
                  </a:lnTo>
                  <a:cubicBezTo>
                    <a:pt x="-3279" y="250031"/>
                    <a:pt x="-3093" y="231800"/>
                    <a:pt x="9558" y="226777"/>
                  </a:cubicBezTo>
                  <a:lnTo>
                    <a:pt x="580127" y="1116"/>
                  </a:lnTo>
                  <a:cubicBezTo>
                    <a:pt x="583662" y="-372"/>
                    <a:pt x="587755" y="-372"/>
                    <a:pt x="591290" y="1116"/>
                  </a:cubicBezTo>
                  <a:lnTo>
                    <a:pt x="1161859" y="226777"/>
                  </a:lnTo>
                  <a:cubicBezTo>
                    <a:pt x="1174696" y="231800"/>
                    <a:pt x="1174696" y="249845"/>
                    <a:pt x="1161859" y="25505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28234F4-420F-4541-B6B1-E632FCC427BA}"/>
                </a:ext>
              </a:extLst>
            </p:cNvPr>
            <p:cNvSpPr/>
            <p:nvPr/>
          </p:nvSpPr>
          <p:spPr>
            <a:xfrm>
              <a:off x="1981556" y="2987065"/>
              <a:ext cx="66973" cy="66973"/>
            </a:xfrm>
            <a:custGeom>
              <a:avLst/>
              <a:gdLst>
                <a:gd name="connsiteX0" fmla="*/ 0 w 66972"/>
                <a:gd name="connsiteY0" fmla="*/ 33486 h 66972"/>
                <a:gd name="connsiteX1" fmla="*/ 33486 w 66972"/>
                <a:gd name="connsiteY1" fmla="*/ 66973 h 66972"/>
                <a:gd name="connsiteX2" fmla="*/ 66973 w 66972"/>
                <a:gd name="connsiteY2" fmla="*/ 33486 h 66972"/>
                <a:gd name="connsiteX3" fmla="*/ 33486 w 66972"/>
                <a:gd name="connsiteY3" fmla="*/ 0 h 66972"/>
                <a:gd name="connsiteX4" fmla="*/ 0 w 66972"/>
                <a:gd name="connsiteY4" fmla="*/ 33486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72" h="66972">
                  <a:moveTo>
                    <a:pt x="0" y="33486"/>
                  </a:moveTo>
                  <a:cubicBezTo>
                    <a:pt x="0" y="51980"/>
                    <a:pt x="14992" y="66973"/>
                    <a:pt x="33486" y="66973"/>
                  </a:cubicBezTo>
                  <a:cubicBezTo>
                    <a:pt x="51980" y="66973"/>
                    <a:pt x="66973" y="51980"/>
                    <a:pt x="66973" y="33486"/>
                  </a:cubicBezTo>
                  <a:cubicBezTo>
                    <a:pt x="66973" y="14992"/>
                    <a:pt x="51980" y="0"/>
                    <a:pt x="33486" y="0"/>
                  </a:cubicBezTo>
                  <a:cubicBezTo>
                    <a:pt x="14992" y="0"/>
                    <a:pt x="0" y="14992"/>
                    <a:pt x="0" y="334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3210D24-3159-4CD5-A797-6C002C4A5B28}"/>
                </a:ext>
              </a:extLst>
            </p:cNvPr>
            <p:cNvSpPr/>
            <p:nvPr/>
          </p:nvSpPr>
          <p:spPr>
            <a:xfrm>
              <a:off x="1980998" y="3021110"/>
              <a:ext cx="93018" cy="163711"/>
            </a:xfrm>
            <a:custGeom>
              <a:avLst/>
              <a:gdLst>
                <a:gd name="connsiteX0" fmla="*/ 50602 w 93017"/>
                <a:gd name="connsiteY0" fmla="*/ 3907 h 163710"/>
                <a:gd name="connsiteX1" fmla="*/ 9302 w 93017"/>
                <a:gd name="connsiteY1" fmla="*/ 95808 h 163710"/>
                <a:gd name="connsiteX2" fmla="*/ 0 w 93017"/>
                <a:gd name="connsiteY2" fmla="*/ 165199 h 163710"/>
                <a:gd name="connsiteX3" fmla="*/ 77019 w 93017"/>
                <a:gd name="connsiteY3" fmla="*/ 165199 h 163710"/>
                <a:gd name="connsiteX4" fmla="*/ 90227 w 93017"/>
                <a:gd name="connsiteY4" fmla="*/ 108831 h 163710"/>
                <a:gd name="connsiteX5" fmla="*/ 60275 w 93017"/>
                <a:gd name="connsiteY5" fmla="*/ 0 h 163710"/>
                <a:gd name="connsiteX6" fmla="*/ 50602 w 93017"/>
                <a:gd name="connsiteY6" fmla="*/ 3907 h 1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17" h="163710">
                  <a:moveTo>
                    <a:pt x="50602" y="3907"/>
                  </a:moveTo>
                  <a:cubicBezTo>
                    <a:pt x="50602" y="3907"/>
                    <a:pt x="-1860" y="43346"/>
                    <a:pt x="9302" y="95808"/>
                  </a:cubicBezTo>
                  <a:cubicBezTo>
                    <a:pt x="20650" y="148270"/>
                    <a:pt x="0" y="165199"/>
                    <a:pt x="0" y="165199"/>
                  </a:cubicBezTo>
                  <a:lnTo>
                    <a:pt x="77019" y="165199"/>
                  </a:lnTo>
                  <a:cubicBezTo>
                    <a:pt x="77019" y="165199"/>
                    <a:pt x="105110" y="151991"/>
                    <a:pt x="90227" y="108831"/>
                  </a:cubicBezTo>
                  <a:cubicBezTo>
                    <a:pt x="75158" y="65670"/>
                    <a:pt x="62694" y="19534"/>
                    <a:pt x="60275" y="0"/>
                  </a:cubicBezTo>
                  <a:lnTo>
                    <a:pt x="50602" y="390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34983E3C-800E-4883-9040-837831050C26}"/>
              </a:ext>
            </a:extLst>
          </p:cNvPr>
          <p:cNvSpPr/>
          <p:nvPr/>
        </p:nvSpPr>
        <p:spPr>
          <a:xfrm>
            <a:off x="3801534" y="1134534"/>
            <a:ext cx="4588933" cy="458893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3" name="Shape 107">
            <a:extLst>
              <a:ext uri="{FF2B5EF4-FFF2-40B4-BE49-F238E27FC236}">
                <a16:creationId xmlns:a16="http://schemas.microsoft.com/office/drawing/2014/main" id="{37EE6401-8074-43F2-9D6C-1B062E070362}"/>
              </a:ext>
            </a:extLst>
          </p:cNvPr>
          <p:cNvSpPr/>
          <p:nvPr/>
        </p:nvSpPr>
        <p:spPr>
          <a:xfrm>
            <a:off x="4097868" y="2985597"/>
            <a:ext cx="4047067" cy="164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914354"/>
            <a:r>
              <a:rPr lang="zh-CN" altLang="en-US" sz="4267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总结与展望</a:t>
            </a:r>
          </a:p>
          <a:p>
            <a:pPr algn="ctr" defTabSz="914354"/>
            <a:r>
              <a:rPr lang="en-US" altLang="zh-CN" sz="320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Summary and outlook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92E03FB-EA37-4494-AA77-B1C01C03F215}"/>
              </a:ext>
            </a:extLst>
          </p:cNvPr>
          <p:cNvSpPr/>
          <p:nvPr/>
        </p:nvSpPr>
        <p:spPr>
          <a:xfrm>
            <a:off x="5149333" y="1855567"/>
            <a:ext cx="1893335" cy="498167"/>
          </a:xfrm>
          <a:prstGeom prst="roundRect">
            <a:avLst>
              <a:gd name="adj" fmla="val 50000"/>
            </a:avLst>
          </a:prstGeom>
          <a:noFill/>
          <a:ln w="12700">
            <a:miter lim="400000"/>
          </a:ln>
        </p:spPr>
        <p:txBody>
          <a:bodyPr wrap="none" lIns="33867" tIns="33867" rIns="33867" bIns="33867" rtlCol="0" anchor="ctr"/>
          <a:lstStyle/>
          <a:p>
            <a:pPr algn="ctr" defTabSz="389448"/>
            <a:r>
              <a:rPr lang="en-US" altLang="zh-CN" sz="2400">
                <a:solidFill>
                  <a:prstClr val="white"/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  <a:cs typeface="Arial"/>
              </a:rPr>
              <a:t>Part 05</a:t>
            </a:r>
            <a:endParaRPr lang="zh-CN" altLang="en-US" sz="2400" dirty="0">
              <a:solidFill>
                <a:prstClr val="white"/>
              </a:solidFill>
              <a:latin typeface="思源宋體 Light" panose="02020300000000000000" pitchFamily="18" charset="-128"/>
              <a:ea typeface="思源宋體 Light" panose="02020300000000000000" pitchFamily="18" charset="-128"/>
              <a:cs typeface="Arial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B87AE18-75C6-400E-B690-603A5BBD2CDB}"/>
              </a:ext>
            </a:extLst>
          </p:cNvPr>
          <p:cNvSpPr/>
          <p:nvPr/>
        </p:nvSpPr>
        <p:spPr>
          <a:xfrm>
            <a:off x="6043084" y="2494493"/>
            <a:ext cx="105833" cy="1058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1962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75000"/>
              </a:schemeClr>
            </a:gs>
            <a:gs pos="0">
              <a:schemeClr val="accent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6CDD4E8E-CA9A-4E90-99AF-99D303AA12D6}"/>
              </a:ext>
            </a:extLst>
          </p:cNvPr>
          <p:cNvSpPr/>
          <p:nvPr/>
        </p:nvSpPr>
        <p:spPr>
          <a:xfrm>
            <a:off x="8612010" y="540250"/>
            <a:ext cx="204209" cy="204209"/>
          </a:xfrm>
          <a:custGeom>
            <a:avLst/>
            <a:gdLst>
              <a:gd name="connsiteX0" fmla="*/ 33486 w 66972"/>
              <a:gd name="connsiteY0" fmla="*/ 0 h 66972"/>
              <a:gd name="connsiteX1" fmla="*/ 0 w 66972"/>
              <a:gd name="connsiteY1" fmla="*/ 33486 h 66972"/>
              <a:gd name="connsiteX2" fmla="*/ 33486 w 66972"/>
              <a:gd name="connsiteY2" fmla="*/ 66973 h 66972"/>
              <a:gd name="connsiteX3" fmla="*/ 66973 w 66972"/>
              <a:gd name="connsiteY3" fmla="*/ 33486 h 66972"/>
              <a:gd name="connsiteX4" fmla="*/ 33486 w 66972"/>
              <a:gd name="connsiteY4" fmla="*/ 0 h 66972"/>
              <a:gd name="connsiteX5" fmla="*/ 33486 w 66972"/>
              <a:gd name="connsiteY5" fmla="*/ 45765 h 66972"/>
              <a:gd name="connsiteX6" fmla="*/ 21394 w 66972"/>
              <a:gd name="connsiteY6" fmla="*/ 33672 h 66972"/>
              <a:gd name="connsiteX7" fmla="*/ 33486 w 66972"/>
              <a:gd name="connsiteY7" fmla="*/ 21580 h 66972"/>
              <a:gd name="connsiteX8" fmla="*/ 45579 w 66972"/>
              <a:gd name="connsiteY8" fmla="*/ 33672 h 66972"/>
              <a:gd name="connsiteX9" fmla="*/ 33486 w 66972"/>
              <a:gd name="connsiteY9" fmla="*/ 45765 h 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972" h="66972">
                <a:moveTo>
                  <a:pt x="33486" y="0"/>
                </a:moveTo>
                <a:cubicBezTo>
                  <a:pt x="15069" y="0"/>
                  <a:pt x="0" y="15069"/>
                  <a:pt x="0" y="33486"/>
                </a:cubicBezTo>
                <a:cubicBezTo>
                  <a:pt x="0" y="51904"/>
                  <a:pt x="15069" y="66973"/>
                  <a:pt x="33486" y="66973"/>
                </a:cubicBezTo>
                <a:cubicBezTo>
                  <a:pt x="51904" y="66973"/>
                  <a:pt x="66973" y="51904"/>
                  <a:pt x="66973" y="33486"/>
                </a:cubicBezTo>
                <a:cubicBezTo>
                  <a:pt x="66973" y="15069"/>
                  <a:pt x="51904" y="0"/>
                  <a:pt x="33486" y="0"/>
                </a:cubicBezTo>
                <a:close/>
                <a:moveTo>
                  <a:pt x="33486" y="45765"/>
                </a:moveTo>
                <a:cubicBezTo>
                  <a:pt x="26789" y="45765"/>
                  <a:pt x="21394" y="40370"/>
                  <a:pt x="21394" y="33672"/>
                </a:cubicBezTo>
                <a:cubicBezTo>
                  <a:pt x="21394" y="26975"/>
                  <a:pt x="26789" y="21580"/>
                  <a:pt x="33486" y="21580"/>
                </a:cubicBezTo>
                <a:cubicBezTo>
                  <a:pt x="40184" y="21580"/>
                  <a:pt x="45579" y="26975"/>
                  <a:pt x="45579" y="33672"/>
                </a:cubicBezTo>
                <a:cubicBezTo>
                  <a:pt x="45579" y="40184"/>
                  <a:pt x="40184" y="45765"/>
                  <a:pt x="33486" y="4576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30000"/>
            </a:schemeClr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defTabSz="914354"/>
            <a:endParaRPr lang="zh-CN" altLang="en-US">
              <a:solidFill>
                <a:srgbClr val="A1A1A1"/>
              </a:solidFill>
              <a:latin typeface="Calibri"/>
              <a:ea typeface="微软雅黑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10D521A7-6ED8-4B6F-951D-B19C41CA4350}"/>
              </a:ext>
            </a:extLst>
          </p:cNvPr>
          <p:cNvSpPr/>
          <p:nvPr/>
        </p:nvSpPr>
        <p:spPr>
          <a:xfrm>
            <a:off x="9497798" y="-402133"/>
            <a:ext cx="3572015" cy="3217607"/>
          </a:xfrm>
          <a:custGeom>
            <a:avLst/>
            <a:gdLst>
              <a:gd name="connsiteX0" fmla="*/ 537935 w 2679011"/>
              <a:gd name="connsiteY0" fmla="*/ 834418 h 2413205"/>
              <a:gd name="connsiteX1" fmla="*/ 1318608 w 2679011"/>
              <a:gd name="connsiteY1" fmla="*/ 1150515 h 2413205"/>
              <a:gd name="connsiteX2" fmla="*/ 1348812 w 2679011"/>
              <a:gd name="connsiteY2" fmla="*/ 1150515 h 2413205"/>
              <a:gd name="connsiteX3" fmla="*/ 2132462 w 2679011"/>
              <a:gd name="connsiteY3" fmla="*/ 834418 h 2413205"/>
              <a:gd name="connsiteX4" fmla="*/ 2132462 w 2679011"/>
              <a:gd name="connsiteY4" fmla="*/ 1817170 h 2413205"/>
              <a:gd name="connsiteX5" fmla="*/ 2113317 w 2679011"/>
              <a:gd name="connsiteY5" fmla="*/ 1847802 h 2413205"/>
              <a:gd name="connsiteX6" fmla="*/ 1348812 w 2679011"/>
              <a:gd name="connsiteY6" fmla="*/ 2154540 h 2413205"/>
              <a:gd name="connsiteX7" fmla="*/ 1318608 w 2679011"/>
              <a:gd name="connsiteY7" fmla="*/ 2154540 h 2413205"/>
              <a:gd name="connsiteX8" fmla="*/ 557081 w 2679011"/>
              <a:gd name="connsiteY8" fmla="*/ 1847802 h 2413205"/>
              <a:gd name="connsiteX9" fmla="*/ 537935 w 2679011"/>
              <a:gd name="connsiteY9" fmla="*/ 1817170 h 2413205"/>
              <a:gd name="connsiteX10" fmla="*/ 64002 w 2679011"/>
              <a:gd name="connsiteY10" fmla="*/ 705511 h 2413205"/>
              <a:gd name="connsiteX11" fmla="*/ 132075 w 2679011"/>
              <a:gd name="connsiteY11" fmla="*/ 705511 h 2413205"/>
              <a:gd name="connsiteX12" fmla="*/ 132075 w 2679011"/>
              <a:gd name="connsiteY12" fmla="*/ 1966143 h 2413205"/>
              <a:gd name="connsiteX13" fmla="*/ 152614 w 2679011"/>
              <a:gd name="connsiteY13" fmla="*/ 1979991 h 2413205"/>
              <a:gd name="connsiteX14" fmla="*/ 175045 w 2679011"/>
              <a:gd name="connsiteY14" fmla="*/ 2034140 h 2413205"/>
              <a:gd name="connsiteX15" fmla="*/ 169026 w 2679011"/>
              <a:gd name="connsiteY15" fmla="*/ 2063949 h 2413205"/>
              <a:gd name="connsiteX16" fmla="*/ 164917 w 2679011"/>
              <a:gd name="connsiteY16" fmla="*/ 2070044 h 2413205"/>
              <a:gd name="connsiteX17" fmla="*/ 166641 w 2679011"/>
              <a:gd name="connsiteY17" fmla="*/ 2079271 h 2413205"/>
              <a:gd name="connsiteX18" fmla="*/ 226947 w 2679011"/>
              <a:gd name="connsiteY18" fmla="*/ 2284299 h 2413205"/>
              <a:gd name="connsiteX19" fmla="*/ 196742 w 2679011"/>
              <a:gd name="connsiteY19" fmla="*/ 2413205 h 2413205"/>
              <a:gd name="connsiteX20" fmla="*/ 20609 w 2679011"/>
              <a:gd name="connsiteY20" fmla="*/ 2413205 h 2413205"/>
              <a:gd name="connsiteX21" fmla="*/ 41882 w 2679011"/>
              <a:gd name="connsiteY21" fmla="*/ 2254518 h 2413205"/>
              <a:gd name="connsiteX22" fmla="*/ 45870 w 2679011"/>
              <a:gd name="connsiteY22" fmla="*/ 2171066 h 2413205"/>
              <a:gd name="connsiteX23" fmla="*/ 78408 w 2679011"/>
              <a:gd name="connsiteY23" fmla="*/ 2106672 h 2413205"/>
              <a:gd name="connsiteX24" fmla="*/ 68656 w 2679011"/>
              <a:gd name="connsiteY24" fmla="*/ 2104703 h 2413205"/>
              <a:gd name="connsiteX25" fmla="*/ 21885 w 2679011"/>
              <a:gd name="connsiteY25" fmla="*/ 2034140 h 2413205"/>
              <a:gd name="connsiteX26" fmla="*/ 44314 w 2679011"/>
              <a:gd name="connsiteY26" fmla="*/ 1979991 h 2413205"/>
              <a:gd name="connsiteX27" fmla="*/ 64002 w 2679011"/>
              <a:gd name="connsiteY27" fmla="*/ 1966717 h 2413205"/>
              <a:gd name="connsiteX28" fmla="*/ 1326662 w 2679011"/>
              <a:gd name="connsiteY28" fmla="*/ 2552 h 2413205"/>
              <a:gd name="connsiteX29" fmla="*/ 1352190 w 2679011"/>
              <a:gd name="connsiteY29" fmla="*/ 2552 h 2413205"/>
              <a:gd name="connsiteX30" fmla="*/ 2656994 w 2679011"/>
              <a:gd name="connsiteY30" fmla="*/ 518605 h 2413205"/>
              <a:gd name="connsiteX31" fmla="*/ 2656994 w 2679011"/>
              <a:gd name="connsiteY31" fmla="*/ 583270 h 2413205"/>
              <a:gd name="connsiteX32" fmla="*/ 1352190 w 2679011"/>
              <a:gd name="connsiteY32" fmla="*/ 1105703 h 2413205"/>
              <a:gd name="connsiteX33" fmla="*/ 1326239 w 2679011"/>
              <a:gd name="connsiteY33" fmla="*/ 1105703 h 2413205"/>
              <a:gd name="connsiteX34" fmla="*/ 21858 w 2679011"/>
              <a:gd name="connsiteY34" fmla="*/ 583270 h 2413205"/>
              <a:gd name="connsiteX35" fmla="*/ 21858 w 2679011"/>
              <a:gd name="connsiteY35" fmla="*/ 518605 h 2413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79011" h="2413205">
                <a:moveTo>
                  <a:pt x="537935" y="834418"/>
                </a:moveTo>
                <a:lnTo>
                  <a:pt x="1318608" y="1150515"/>
                </a:lnTo>
                <a:cubicBezTo>
                  <a:pt x="1327965" y="1155196"/>
                  <a:pt x="1339027" y="1155196"/>
                  <a:pt x="1348812" y="1150515"/>
                </a:cubicBezTo>
                <a:lnTo>
                  <a:pt x="2132462" y="834418"/>
                </a:lnTo>
                <a:lnTo>
                  <a:pt x="2132462" y="1817170"/>
                </a:lnTo>
                <a:cubicBezTo>
                  <a:pt x="2132462" y="1830358"/>
                  <a:pt x="2125229" y="1842271"/>
                  <a:pt x="2113317" y="1847802"/>
                </a:cubicBezTo>
                <a:lnTo>
                  <a:pt x="1348812" y="2154540"/>
                </a:lnTo>
                <a:cubicBezTo>
                  <a:pt x="1339452" y="2159218"/>
                  <a:pt x="1328391" y="2159218"/>
                  <a:pt x="1318608" y="2154540"/>
                </a:cubicBezTo>
                <a:lnTo>
                  <a:pt x="557081" y="1847802"/>
                </a:lnTo>
                <a:cubicBezTo>
                  <a:pt x="545594" y="1842271"/>
                  <a:pt x="537935" y="1830358"/>
                  <a:pt x="537935" y="1817170"/>
                </a:cubicBezTo>
                <a:close/>
                <a:moveTo>
                  <a:pt x="64002" y="705511"/>
                </a:moveTo>
                <a:lnTo>
                  <a:pt x="132075" y="705511"/>
                </a:lnTo>
                <a:lnTo>
                  <a:pt x="132075" y="1966143"/>
                </a:lnTo>
                <a:lnTo>
                  <a:pt x="152614" y="1979991"/>
                </a:lnTo>
                <a:cubicBezTo>
                  <a:pt x="166473" y="1993849"/>
                  <a:pt x="175045" y="2012994"/>
                  <a:pt x="175045" y="2034140"/>
                </a:cubicBezTo>
                <a:cubicBezTo>
                  <a:pt x="175045" y="2044714"/>
                  <a:pt x="172902" y="2054787"/>
                  <a:pt x="169026" y="2063949"/>
                </a:cubicBezTo>
                <a:lnTo>
                  <a:pt x="164917" y="2070044"/>
                </a:lnTo>
                <a:lnTo>
                  <a:pt x="166641" y="2079271"/>
                </a:lnTo>
                <a:cubicBezTo>
                  <a:pt x="178607" y="2132418"/>
                  <a:pt x="201101" y="2210272"/>
                  <a:pt x="226947" y="2284299"/>
                </a:cubicBezTo>
                <a:cubicBezTo>
                  <a:pt x="260982" y="2383000"/>
                  <a:pt x="196742" y="2413205"/>
                  <a:pt x="196742" y="2413205"/>
                </a:cubicBezTo>
                <a:lnTo>
                  <a:pt x="20609" y="2413205"/>
                </a:lnTo>
                <a:cubicBezTo>
                  <a:pt x="20609" y="2413205"/>
                  <a:pt x="67833" y="2374491"/>
                  <a:pt x="41882" y="2254518"/>
                </a:cubicBezTo>
                <a:cubicBezTo>
                  <a:pt x="35500" y="2224524"/>
                  <a:pt x="38213" y="2196392"/>
                  <a:pt x="45870" y="2171066"/>
                </a:cubicBezTo>
                <a:lnTo>
                  <a:pt x="78408" y="2106672"/>
                </a:lnTo>
                <a:lnTo>
                  <a:pt x="68656" y="2104703"/>
                </a:lnTo>
                <a:cubicBezTo>
                  <a:pt x="41171" y="2093077"/>
                  <a:pt x="21885" y="2065861"/>
                  <a:pt x="21885" y="2034140"/>
                </a:cubicBezTo>
                <a:cubicBezTo>
                  <a:pt x="21885" y="2012994"/>
                  <a:pt x="30457" y="1993849"/>
                  <a:pt x="44314" y="1979991"/>
                </a:cubicBezTo>
                <a:lnTo>
                  <a:pt x="64002" y="1966717"/>
                </a:lnTo>
                <a:close/>
                <a:moveTo>
                  <a:pt x="1326662" y="2552"/>
                </a:moveTo>
                <a:cubicBezTo>
                  <a:pt x="1334746" y="-851"/>
                  <a:pt x="1344106" y="-851"/>
                  <a:pt x="1352190" y="2552"/>
                </a:cubicBezTo>
                <a:lnTo>
                  <a:pt x="2656994" y="518605"/>
                </a:lnTo>
                <a:cubicBezTo>
                  <a:pt x="2686351" y="530091"/>
                  <a:pt x="2686351" y="571358"/>
                  <a:pt x="2656994" y="583270"/>
                </a:cubicBezTo>
                <a:lnTo>
                  <a:pt x="1352190" y="1105703"/>
                </a:lnTo>
                <a:cubicBezTo>
                  <a:pt x="1344106" y="1109108"/>
                  <a:pt x="1334746" y="1109108"/>
                  <a:pt x="1326239" y="1105703"/>
                </a:cubicBezTo>
                <a:lnTo>
                  <a:pt x="21858" y="583270"/>
                </a:lnTo>
                <a:cubicBezTo>
                  <a:pt x="-7499" y="571783"/>
                  <a:pt x="-7073" y="530091"/>
                  <a:pt x="21858" y="51860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30000"/>
            </a:schemeClr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defTabSz="914354"/>
            <a:endParaRPr lang="zh-CN" altLang="en-US">
              <a:solidFill>
                <a:srgbClr val="A1A1A1"/>
              </a:solidFill>
              <a:latin typeface="Calibri"/>
              <a:ea typeface="微软雅黑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5D74FE7-668C-499F-A1D4-03C854F65CDC}"/>
              </a:ext>
            </a:extLst>
          </p:cNvPr>
          <p:cNvSpPr/>
          <p:nvPr/>
        </p:nvSpPr>
        <p:spPr>
          <a:xfrm>
            <a:off x="3801534" y="1134534"/>
            <a:ext cx="4588933" cy="458893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chemeClr val="accent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17606" y="2805002"/>
            <a:ext cx="3156633" cy="1423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04475"/>
            <a:r>
              <a:rPr kumimoji="1" lang="en-US" altLang="zh-CN" sz="6251">
                <a:gradFill>
                  <a:gsLst>
                    <a:gs pos="100000">
                      <a:srgbClr val="1C9899">
                        <a:lumMod val="40000"/>
                        <a:lumOff val="60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微软雅黑 Light"/>
                <a:ea typeface="微软雅黑 Light"/>
                <a:cs typeface="Open Sans Semibold" panose="020B0706030804020204" pitchFamily="34" charset="0"/>
              </a:rPr>
              <a:t>THINKS!</a:t>
            </a:r>
          </a:p>
          <a:p>
            <a:pPr algn="ctr" defTabSz="304475"/>
            <a:r>
              <a:rPr kumimoji="1" lang="zh-CN" altLang="en-US" sz="2400" b="1">
                <a:gradFill>
                  <a:gsLst>
                    <a:gs pos="100000">
                      <a:srgbClr val="1C9899">
                        <a:lumMod val="40000"/>
                        <a:lumOff val="60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微软雅黑"/>
                <a:ea typeface="微软雅黑"/>
                <a:cs typeface="Open Sans Semibold" panose="020B0706030804020204" pitchFamily="34" charset="0"/>
              </a:rPr>
              <a:t>感谢导师</a:t>
            </a:r>
            <a:endParaRPr kumimoji="1" lang="en-US" altLang="zh-CN" sz="3200" b="1" dirty="0">
              <a:gradFill>
                <a:gsLst>
                  <a:gs pos="100000">
                    <a:srgbClr val="1C9899">
                      <a:lumMod val="40000"/>
                      <a:lumOff val="60000"/>
                    </a:srgbClr>
                  </a:gs>
                  <a:gs pos="0">
                    <a:srgbClr val="FFFFFF"/>
                  </a:gs>
                </a:gsLst>
                <a:lin ang="5400000" scaled="0"/>
              </a:gradFill>
              <a:latin typeface="微软雅黑"/>
              <a:ea typeface="微软雅黑"/>
              <a:cs typeface="Open Sans Semibold" panose="020B0706030804020204" pitchFamily="34" charset="0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749751" y="5678101"/>
            <a:ext cx="202247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50000"/>
              </a:lnSpc>
            </a:pPr>
            <a:r>
              <a:rPr lang="zh-CN" altLang="en-US" sz="1200" dirty="0">
                <a:gradFill>
                  <a:gsLst>
                    <a:gs pos="100000">
                      <a:srgbClr val="1C9899">
                        <a:lumMod val="40000"/>
                        <a:lumOff val="60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微软雅黑" charset="0"/>
                <a:ea typeface="微软雅黑" charset="0"/>
              </a:rPr>
              <a:t>指导老师：黄杰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200" dirty="0">
                <a:gradFill>
                  <a:gsLst>
                    <a:gs pos="100000">
                      <a:srgbClr val="1C9899">
                        <a:lumMod val="40000"/>
                        <a:lumOff val="60000"/>
                      </a:srgbClr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微软雅黑" charset="0"/>
                <a:ea typeface="微软雅黑" charset="0"/>
              </a:rPr>
              <a:t>答辩人：梁厚，杨淇深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A25860-C863-47CB-B598-FDE2F3586C40}"/>
              </a:ext>
            </a:extLst>
          </p:cNvPr>
          <p:cNvGrpSpPr/>
          <p:nvPr/>
        </p:nvGrpSpPr>
        <p:grpSpPr>
          <a:xfrm>
            <a:off x="8612009" y="-402134"/>
            <a:ext cx="5059827" cy="3213067"/>
            <a:chOff x="1681481" y="2131056"/>
            <a:chExt cx="1659433" cy="105376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0C1721C-994D-437E-B6ED-FE0B1388AD15}"/>
                </a:ext>
              </a:extLst>
            </p:cNvPr>
            <p:cNvSpPr/>
            <p:nvPr/>
          </p:nvSpPr>
          <p:spPr>
            <a:xfrm>
              <a:off x="3303707" y="2362917"/>
              <a:ext cx="37207" cy="37207"/>
            </a:xfrm>
            <a:custGeom>
              <a:avLst/>
              <a:gdLst>
                <a:gd name="connsiteX0" fmla="*/ 0 w 37207"/>
                <a:gd name="connsiteY0" fmla="*/ 18604 h 37207"/>
                <a:gd name="connsiteX1" fmla="*/ 18604 w 37207"/>
                <a:gd name="connsiteY1" fmla="*/ 37207 h 37207"/>
                <a:gd name="connsiteX2" fmla="*/ 37207 w 37207"/>
                <a:gd name="connsiteY2" fmla="*/ 18604 h 37207"/>
                <a:gd name="connsiteX3" fmla="*/ 18604 w 37207"/>
                <a:gd name="connsiteY3" fmla="*/ 0 h 37207"/>
                <a:gd name="connsiteX4" fmla="*/ 0 w 37207"/>
                <a:gd name="connsiteY4" fmla="*/ 1860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07" h="37207">
                  <a:moveTo>
                    <a:pt x="0" y="18604"/>
                  </a:moveTo>
                  <a:cubicBezTo>
                    <a:pt x="0" y="28878"/>
                    <a:pt x="8329" y="37207"/>
                    <a:pt x="18604" y="37207"/>
                  </a:cubicBezTo>
                  <a:cubicBezTo>
                    <a:pt x="28878" y="37207"/>
                    <a:pt x="37207" y="28878"/>
                    <a:pt x="37207" y="18604"/>
                  </a:cubicBezTo>
                  <a:cubicBezTo>
                    <a:pt x="37207" y="8329"/>
                    <a:pt x="28878" y="0"/>
                    <a:pt x="18604" y="0"/>
                  </a:cubicBezTo>
                  <a:cubicBezTo>
                    <a:pt x="8329" y="0"/>
                    <a:pt x="0" y="8329"/>
                    <a:pt x="0" y="1860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A2B1943-8FE9-4F19-B1F7-AB13EABBC720}"/>
                </a:ext>
              </a:extLst>
            </p:cNvPr>
            <p:cNvSpPr/>
            <p:nvPr/>
          </p:nvSpPr>
          <p:spPr>
            <a:xfrm>
              <a:off x="1681481" y="2440122"/>
              <a:ext cx="66973" cy="66973"/>
            </a:xfrm>
            <a:custGeom>
              <a:avLst/>
              <a:gdLst>
                <a:gd name="connsiteX0" fmla="*/ 33486 w 66972"/>
                <a:gd name="connsiteY0" fmla="*/ 0 h 66972"/>
                <a:gd name="connsiteX1" fmla="*/ 0 w 66972"/>
                <a:gd name="connsiteY1" fmla="*/ 33486 h 66972"/>
                <a:gd name="connsiteX2" fmla="*/ 33486 w 66972"/>
                <a:gd name="connsiteY2" fmla="*/ 66973 h 66972"/>
                <a:gd name="connsiteX3" fmla="*/ 66973 w 66972"/>
                <a:gd name="connsiteY3" fmla="*/ 33486 h 66972"/>
                <a:gd name="connsiteX4" fmla="*/ 33486 w 66972"/>
                <a:gd name="connsiteY4" fmla="*/ 0 h 66972"/>
                <a:gd name="connsiteX5" fmla="*/ 33486 w 66972"/>
                <a:gd name="connsiteY5" fmla="*/ 45765 h 66972"/>
                <a:gd name="connsiteX6" fmla="*/ 21394 w 66972"/>
                <a:gd name="connsiteY6" fmla="*/ 33672 h 66972"/>
                <a:gd name="connsiteX7" fmla="*/ 33486 w 66972"/>
                <a:gd name="connsiteY7" fmla="*/ 21580 h 66972"/>
                <a:gd name="connsiteX8" fmla="*/ 45579 w 66972"/>
                <a:gd name="connsiteY8" fmla="*/ 33672 h 66972"/>
                <a:gd name="connsiteX9" fmla="*/ 33486 w 66972"/>
                <a:gd name="connsiteY9" fmla="*/ 45765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972" h="66972">
                  <a:moveTo>
                    <a:pt x="33486" y="0"/>
                  </a:moveTo>
                  <a:cubicBezTo>
                    <a:pt x="15069" y="0"/>
                    <a:pt x="0" y="15069"/>
                    <a:pt x="0" y="33486"/>
                  </a:cubicBezTo>
                  <a:cubicBezTo>
                    <a:pt x="0" y="51904"/>
                    <a:pt x="15069" y="66973"/>
                    <a:pt x="33486" y="66973"/>
                  </a:cubicBezTo>
                  <a:cubicBezTo>
                    <a:pt x="51904" y="66973"/>
                    <a:pt x="66973" y="51904"/>
                    <a:pt x="66973" y="33486"/>
                  </a:cubicBezTo>
                  <a:cubicBezTo>
                    <a:pt x="66973" y="15069"/>
                    <a:pt x="51904" y="0"/>
                    <a:pt x="33486" y="0"/>
                  </a:cubicBezTo>
                  <a:close/>
                  <a:moveTo>
                    <a:pt x="33486" y="45765"/>
                  </a:moveTo>
                  <a:cubicBezTo>
                    <a:pt x="26789" y="45765"/>
                    <a:pt x="21394" y="40370"/>
                    <a:pt x="21394" y="33672"/>
                  </a:cubicBezTo>
                  <a:cubicBezTo>
                    <a:pt x="21394" y="26975"/>
                    <a:pt x="26789" y="21580"/>
                    <a:pt x="33486" y="21580"/>
                  </a:cubicBezTo>
                  <a:cubicBezTo>
                    <a:pt x="40184" y="21580"/>
                    <a:pt x="45579" y="26975"/>
                    <a:pt x="45579" y="33672"/>
                  </a:cubicBezTo>
                  <a:cubicBezTo>
                    <a:pt x="45579" y="40184"/>
                    <a:pt x="40184" y="45765"/>
                    <a:pt x="33486" y="4576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49263C6-C7A9-4F55-8513-CEBFD542D0CC}"/>
                </a:ext>
              </a:extLst>
            </p:cNvPr>
            <p:cNvSpPr/>
            <p:nvPr/>
          </p:nvSpPr>
          <p:spPr>
            <a:xfrm>
              <a:off x="3174227" y="2446633"/>
              <a:ext cx="100459" cy="100459"/>
            </a:xfrm>
            <a:custGeom>
              <a:avLst/>
              <a:gdLst>
                <a:gd name="connsiteX0" fmla="*/ 9302 w 100458"/>
                <a:gd name="connsiteY0" fmla="*/ 42044 h 100458"/>
                <a:gd name="connsiteX1" fmla="*/ 35347 w 100458"/>
                <a:gd name="connsiteY1" fmla="*/ 42044 h 100458"/>
                <a:gd name="connsiteX2" fmla="*/ 44648 w 100458"/>
                <a:gd name="connsiteY2" fmla="*/ 51346 h 100458"/>
                <a:gd name="connsiteX3" fmla="*/ 35347 w 100458"/>
                <a:gd name="connsiteY3" fmla="*/ 60647 h 100458"/>
                <a:gd name="connsiteX4" fmla="*/ 9302 w 100458"/>
                <a:gd name="connsiteY4" fmla="*/ 60647 h 100458"/>
                <a:gd name="connsiteX5" fmla="*/ 0 w 100458"/>
                <a:gd name="connsiteY5" fmla="*/ 51346 h 100458"/>
                <a:gd name="connsiteX6" fmla="*/ 9302 w 100458"/>
                <a:gd name="connsiteY6" fmla="*/ 42044 h 100458"/>
                <a:gd name="connsiteX7" fmla="*/ 42044 w 100458"/>
                <a:gd name="connsiteY7" fmla="*/ 91157 h 100458"/>
                <a:gd name="connsiteX8" fmla="*/ 42044 w 100458"/>
                <a:gd name="connsiteY8" fmla="*/ 65112 h 100458"/>
                <a:gd name="connsiteX9" fmla="*/ 51346 w 100458"/>
                <a:gd name="connsiteY9" fmla="*/ 55811 h 100458"/>
                <a:gd name="connsiteX10" fmla="*/ 60647 w 100458"/>
                <a:gd name="connsiteY10" fmla="*/ 65112 h 100458"/>
                <a:gd name="connsiteX11" fmla="*/ 60647 w 100458"/>
                <a:gd name="connsiteY11" fmla="*/ 91157 h 100458"/>
                <a:gd name="connsiteX12" fmla="*/ 51346 w 100458"/>
                <a:gd name="connsiteY12" fmla="*/ 100459 h 100458"/>
                <a:gd name="connsiteX13" fmla="*/ 42044 w 100458"/>
                <a:gd name="connsiteY13" fmla="*/ 91157 h 100458"/>
                <a:gd name="connsiteX14" fmla="*/ 91157 w 100458"/>
                <a:gd name="connsiteY14" fmla="*/ 58229 h 100458"/>
                <a:gd name="connsiteX15" fmla="*/ 65112 w 100458"/>
                <a:gd name="connsiteY15" fmla="*/ 58229 h 100458"/>
                <a:gd name="connsiteX16" fmla="*/ 55811 w 100458"/>
                <a:gd name="connsiteY16" fmla="*/ 48927 h 100458"/>
                <a:gd name="connsiteX17" fmla="*/ 65112 w 100458"/>
                <a:gd name="connsiteY17" fmla="*/ 39625 h 100458"/>
                <a:gd name="connsiteX18" fmla="*/ 91157 w 100458"/>
                <a:gd name="connsiteY18" fmla="*/ 39625 h 100458"/>
                <a:gd name="connsiteX19" fmla="*/ 100459 w 100458"/>
                <a:gd name="connsiteY19" fmla="*/ 48927 h 100458"/>
                <a:gd name="connsiteX20" fmla="*/ 91157 w 100458"/>
                <a:gd name="connsiteY20" fmla="*/ 58229 h 100458"/>
                <a:gd name="connsiteX21" fmla="*/ 58415 w 100458"/>
                <a:gd name="connsiteY21" fmla="*/ 9302 h 100458"/>
                <a:gd name="connsiteX22" fmla="*/ 58415 w 100458"/>
                <a:gd name="connsiteY22" fmla="*/ 35347 h 100458"/>
                <a:gd name="connsiteX23" fmla="*/ 49113 w 100458"/>
                <a:gd name="connsiteY23" fmla="*/ 44648 h 100458"/>
                <a:gd name="connsiteX24" fmla="*/ 39811 w 100458"/>
                <a:gd name="connsiteY24" fmla="*/ 35347 h 100458"/>
                <a:gd name="connsiteX25" fmla="*/ 39811 w 100458"/>
                <a:gd name="connsiteY25" fmla="*/ 9302 h 100458"/>
                <a:gd name="connsiteX26" fmla="*/ 49113 w 100458"/>
                <a:gd name="connsiteY26" fmla="*/ 0 h 100458"/>
                <a:gd name="connsiteX27" fmla="*/ 58415 w 100458"/>
                <a:gd name="connsiteY27" fmla="*/ 9302 h 10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0458" h="100458">
                  <a:moveTo>
                    <a:pt x="9302" y="42044"/>
                  </a:moveTo>
                  <a:lnTo>
                    <a:pt x="35347" y="42044"/>
                  </a:lnTo>
                  <a:cubicBezTo>
                    <a:pt x="40556" y="42044"/>
                    <a:pt x="44648" y="46137"/>
                    <a:pt x="44648" y="51346"/>
                  </a:cubicBezTo>
                  <a:cubicBezTo>
                    <a:pt x="44648" y="56555"/>
                    <a:pt x="40556" y="60647"/>
                    <a:pt x="35347" y="60647"/>
                  </a:cubicBezTo>
                  <a:lnTo>
                    <a:pt x="9302" y="60647"/>
                  </a:lnTo>
                  <a:cubicBezTo>
                    <a:pt x="4093" y="60647"/>
                    <a:pt x="0" y="56555"/>
                    <a:pt x="0" y="51346"/>
                  </a:cubicBezTo>
                  <a:cubicBezTo>
                    <a:pt x="0" y="46137"/>
                    <a:pt x="4093" y="42044"/>
                    <a:pt x="9302" y="42044"/>
                  </a:cubicBezTo>
                  <a:close/>
                  <a:moveTo>
                    <a:pt x="42044" y="91157"/>
                  </a:moveTo>
                  <a:lnTo>
                    <a:pt x="42044" y="65112"/>
                  </a:lnTo>
                  <a:cubicBezTo>
                    <a:pt x="42044" y="59903"/>
                    <a:pt x="46137" y="55811"/>
                    <a:pt x="51346" y="55811"/>
                  </a:cubicBezTo>
                  <a:cubicBezTo>
                    <a:pt x="56555" y="55811"/>
                    <a:pt x="60647" y="59903"/>
                    <a:pt x="60647" y="65112"/>
                  </a:cubicBezTo>
                  <a:lnTo>
                    <a:pt x="60647" y="91157"/>
                  </a:lnTo>
                  <a:cubicBezTo>
                    <a:pt x="60647" y="96366"/>
                    <a:pt x="56555" y="100459"/>
                    <a:pt x="51346" y="100459"/>
                  </a:cubicBezTo>
                  <a:cubicBezTo>
                    <a:pt x="46323" y="100459"/>
                    <a:pt x="42044" y="96180"/>
                    <a:pt x="42044" y="91157"/>
                  </a:cubicBezTo>
                  <a:close/>
                  <a:moveTo>
                    <a:pt x="91157" y="58229"/>
                  </a:moveTo>
                  <a:lnTo>
                    <a:pt x="65112" y="58229"/>
                  </a:lnTo>
                  <a:cubicBezTo>
                    <a:pt x="59903" y="58229"/>
                    <a:pt x="55811" y="54136"/>
                    <a:pt x="55811" y="48927"/>
                  </a:cubicBezTo>
                  <a:cubicBezTo>
                    <a:pt x="55811" y="43718"/>
                    <a:pt x="59903" y="39625"/>
                    <a:pt x="65112" y="39625"/>
                  </a:cubicBezTo>
                  <a:lnTo>
                    <a:pt x="91157" y="39625"/>
                  </a:lnTo>
                  <a:cubicBezTo>
                    <a:pt x="96366" y="39625"/>
                    <a:pt x="100459" y="43718"/>
                    <a:pt x="100459" y="48927"/>
                  </a:cubicBezTo>
                  <a:cubicBezTo>
                    <a:pt x="100459" y="54136"/>
                    <a:pt x="96366" y="58229"/>
                    <a:pt x="91157" y="58229"/>
                  </a:cubicBezTo>
                  <a:close/>
                  <a:moveTo>
                    <a:pt x="58415" y="9302"/>
                  </a:moveTo>
                  <a:lnTo>
                    <a:pt x="58415" y="35347"/>
                  </a:lnTo>
                  <a:cubicBezTo>
                    <a:pt x="58415" y="40556"/>
                    <a:pt x="54322" y="44648"/>
                    <a:pt x="49113" y="44648"/>
                  </a:cubicBezTo>
                  <a:cubicBezTo>
                    <a:pt x="43904" y="44648"/>
                    <a:pt x="39811" y="40556"/>
                    <a:pt x="39811" y="35347"/>
                  </a:cubicBezTo>
                  <a:lnTo>
                    <a:pt x="39811" y="9302"/>
                  </a:lnTo>
                  <a:cubicBezTo>
                    <a:pt x="39811" y="4093"/>
                    <a:pt x="43904" y="0"/>
                    <a:pt x="49113" y="0"/>
                  </a:cubicBezTo>
                  <a:cubicBezTo>
                    <a:pt x="54322" y="0"/>
                    <a:pt x="58415" y="4093"/>
                    <a:pt x="58415" y="930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40416A0-D19C-46C6-AAD6-258C98605D96}"/>
                </a:ext>
              </a:extLst>
            </p:cNvPr>
            <p:cNvSpPr/>
            <p:nvPr/>
          </p:nvSpPr>
          <p:spPr>
            <a:xfrm>
              <a:off x="2207216" y="2495933"/>
              <a:ext cx="695771" cy="578569"/>
            </a:xfrm>
            <a:custGeom>
              <a:avLst/>
              <a:gdLst>
                <a:gd name="connsiteX0" fmla="*/ 688888 w 695771"/>
                <a:gd name="connsiteY0" fmla="*/ 443136 h 578569"/>
                <a:gd name="connsiteX1" fmla="*/ 354583 w 695771"/>
                <a:gd name="connsiteY1" fmla="*/ 577267 h 578569"/>
                <a:gd name="connsiteX2" fmla="*/ 341375 w 695771"/>
                <a:gd name="connsiteY2" fmla="*/ 577267 h 578569"/>
                <a:gd name="connsiteX3" fmla="*/ 8372 w 695771"/>
                <a:gd name="connsiteY3" fmla="*/ 443136 h 578569"/>
                <a:gd name="connsiteX4" fmla="*/ 0 w 695771"/>
                <a:gd name="connsiteY4" fmla="*/ 429741 h 578569"/>
                <a:gd name="connsiteX5" fmla="*/ 0 w 695771"/>
                <a:gd name="connsiteY5" fmla="*/ 0 h 578569"/>
                <a:gd name="connsiteX6" fmla="*/ 341375 w 695771"/>
                <a:gd name="connsiteY6" fmla="*/ 138224 h 578569"/>
                <a:gd name="connsiteX7" fmla="*/ 354583 w 695771"/>
                <a:gd name="connsiteY7" fmla="*/ 138224 h 578569"/>
                <a:gd name="connsiteX8" fmla="*/ 697260 w 695771"/>
                <a:gd name="connsiteY8" fmla="*/ 0 h 578569"/>
                <a:gd name="connsiteX9" fmla="*/ 697260 w 695771"/>
                <a:gd name="connsiteY9" fmla="*/ 429741 h 578569"/>
                <a:gd name="connsiteX10" fmla="*/ 688888 w 695771"/>
                <a:gd name="connsiteY10" fmla="*/ 443136 h 57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771" h="578569">
                  <a:moveTo>
                    <a:pt x="688888" y="443136"/>
                  </a:moveTo>
                  <a:lnTo>
                    <a:pt x="354583" y="577267"/>
                  </a:lnTo>
                  <a:cubicBezTo>
                    <a:pt x="350490" y="579313"/>
                    <a:pt x="345653" y="579313"/>
                    <a:pt x="341375" y="577267"/>
                  </a:cubicBezTo>
                  <a:lnTo>
                    <a:pt x="8372" y="443136"/>
                  </a:lnTo>
                  <a:cubicBezTo>
                    <a:pt x="3349" y="440717"/>
                    <a:pt x="0" y="435508"/>
                    <a:pt x="0" y="429741"/>
                  </a:cubicBezTo>
                  <a:lnTo>
                    <a:pt x="0" y="0"/>
                  </a:lnTo>
                  <a:lnTo>
                    <a:pt x="341375" y="138224"/>
                  </a:lnTo>
                  <a:cubicBezTo>
                    <a:pt x="345467" y="140271"/>
                    <a:pt x="350304" y="140271"/>
                    <a:pt x="354583" y="138224"/>
                  </a:cubicBezTo>
                  <a:lnTo>
                    <a:pt x="697260" y="0"/>
                  </a:lnTo>
                  <a:lnTo>
                    <a:pt x="697260" y="429741"/>
                  </a:lnTo>
                  <a:cubicBezTo>
                    <a:pt x="697260" y="435508"/>
                    <a:pt x="694097" y="440717"/>
                    <a:pt x="688888" y="44313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7E79A10-AF7C-4978-82C2-17A562B3F117}"/>
                </a:ext>
              </a:extLst>
            </p:cNvPr>
            <p:cNvSpPr/>
            <p:nvPr/>
          </p:nvSpPr>
          <p:spPr>
            <a:xfrm>
              <a:off x="1999973" y="2439564"/>
              <a:ext cx="29766" cy="558105"/>
            </a:xfrm>
            <a:custGeom>
              <a:avLst/>
              <a:gdLst>
                <a:gd name="connsiteX0" fmla="*/ 0 w 29765"/>
                <a:gd name="connsiteY0" fmla="*/ 0 h 558105"/>
                <a:gd name="connsiteX1" fmla="*/ 29766 w 29765"/>
                <a:gd name="connsiteY1" fmla="*/ 0 h 558105"/>
                <a:gd name="connsiteX2" fmla="*/ 29766 w 29765"/>
                <a:gd name="connsiteY2" fmla="*/ 558106 h 558105"/>
                <a:gd name="connsiteX3" fmla="*/ 0 w 29765"/>
                <a:gd name="connsiteY3" fmla="*/ 558106 h 55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65" h="558105">
                  <a:moveTo>
                    <a:pt x="0" y="0"/>
                  </a:moveTo>
                  <a:lnTo>
                    <a:pt x="29766" y="0"/>
                  </a:lnTo>
                  <a:lnTo>
                    <a:pt x="29766" y="558106"/>
                  </a:lnTo>
                  <a:lnTo>
                    <a:pt x="0" y="558106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A2F81E3-C6C6-46FB-B5AD-360A1B654542}"/>
                </a:ext>
              </a:extLst>
            </p:cNvPr>
            <p:cNvSpPr/>
            <p:nvPr/>
          </p:nvSpPr>
          <p:spPr>
            <a:xfrm>
              <a:off x="1971986" y="2131056"/>
              <a:ext cx="1170161" cy="483691"/>
            </a:xfrm>
            <a:custGeom>
              <a:avLst/>
              <a:gdLst>
                <a:gd name="connsiteX0" fmla="*/ 1161859 w 1170161"/>
                <a:gd name="connsiteY0" fmla="*/ 255054 h 483691"/>
                <a:gd name="connsiteX1" fmla="*/ 591290 w 1170161"/>
                <a:gd name="connsiteY1" fmla="*/ 483505 h 483691"/>
                <a:gd name="connsiteX2" fmla="*/ 579942 w 1170161"/>
                <a:gd name="connsiteY2" fmla="*/ 483505 h 483691"/>
                <a:gd name="connsiteX3" fmla="*/ 9558 w 1170161"/>
                <a:gd name="connsiteY3" fmla="*/ 255054 h 483691"/>
                <a:gd name="connsiteX4" fmla="*/ 9558 w 1170161"/>
                <a:gd name="connsiteY4" fmla="*/ 226777 h 483691"/>
                <a:gd name="connsiteX5" fmla="*/ 580127 w 1170161"/>
                <a:gd name="connsiteY5" fmla="*/ 1116 h 483691"/>
                <a:gd name="connsiteX6" fmla="*/ 591290 w 1170161"/>
                <a:gd name="connsiteY6" fmla="*/ 1116 h 483691"/>
                <a:gd name="connsiteX7" fmla="*/ 1161859 w 1170161"/>
                <a:gd name="connsiteY7" fmla="*/ 226777 h 483691"/>
                <a:gd name="connsiteX8" fmla="*/ 1161859 w 1170161"/>
                <a:gd name="connsiteY8" fmla="*/ 255054 h 48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0161" h="483691">
                  <a:moveTo>
                    <a:pt x="1161859" y="255054"/>
                  </a:moveTo>
                  <a:lnTo>
                    <a:pt x="591290" y="483505"/>
                  </a:lnTo>
                  <a:cubicBezTo>
                    <a:pt x="587755" y="484994"/>
                    <a:pt x="583662" y="484994"/>
                    <a:pt x="579942" y="483505"/>
                  </a:cubicBezTo>
                  <a:lnTo>
                    <a:pt x="9558" y="255054"/>
                  </a:lnTo>
                  <a:cubicBezTo>
                    <a:pt x="-3279" y="250031"/>
                    <a:pt x="-3093" y="231800"/>
                    <a:pt x="9558" y="226777"/>
                  </a:cubicBezTo>
                  <a:lnTo>
                    <a:pt x="580127" y="1116"/>
                  </a:lnTo>
                  <a:cubicBezTo>
                    <a:pt x="583662" y="-372"/>
                    <a:pt x="587755" y="-372"/>
                    <a:pt x="591290" y="1116"/>
                  </a:cubicBezTo>
                  <a:lnTo>
                    <a:pt x="1161859" y="226777"/>
                  </a:lnTo>
                  <a:cubicBezTo>
                    <a:pt x="1174696" y="231800"/>
                    <a:pt x="1174696" y="249845"/>
                    <a:pt x="1161859" y="25505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528234F4-420F-4541-B6B1-E632FCC427BA}"/>
                </a:ext>
              </a:extLst>
            </p:cNvPr>
            <p:cNvSpPr/>
            <p:nvPr/>
          </p:nvSpPr>
          <p:spPr>
            <a:xfrm>
              <a:off x="1981556" y="2987065"/>
              <a:ext cx="66973" cy="66973"/>
            </a:xfrm>
            <a:custGeom>
              <a:avLst/>
              <a:gdLst>
                <a:gd name="connsiteX0" fmla="*/ 0 w 66972"/>
                <a:gd name="connsiteY0" fmla="*/ 33486 h 66972"/>
                <a:gd name="connsiteX1" fmla="*/ 33486 w 66972"/>
                <a:gd name="connsiteY1" fmla="*/ 66973 h 66972"/>
                <a:gd name="connsiteX2" fmla="*/ 66973 w 66972"/>
                <a:gd name="connsiteY2" fmla="*/ 33486 h 66972"/>
                <a:gd name="connsiteX3" fmla="*/ 33486 w 66972"/>
                <a:gd name="connsiteY3" fmla="*/ 0 h 66972"/>
                <a:gd name="connsiteX4" fmla="*/ 0 w 66972"/>
                <a:gd name="connsiteY4" fmla="*/ 33486 h 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72" h="66972">
                  <a:moveTo>
                    <a:pt x="0" y="33486"/>
                  </a:moveTo>
                  <a:cubicBezTo>
                    <a:pt x="0" y="51980"/>
                    <a:pt x="14992" y="66973"/>
                    <a:pt x="33486" y="66973"/>
                  </a:cubicBezTo>
                  <a:cubicBezTo>
                    <a:pt x="51980" y="66973"/>
                    <a:pt x="66973" y="51980"/>
                    <a:pt x="66973" y="33486"/>
                  </a:cubicBezTo>
                  <a:cubicBezTo>
                    <a:pt x="66973" y="14992"/>
                    <a:pt x="51980" y="0"/>
                    <a:pt x="33486" y="0"/>
                  </a:cubicBezTo>
                  <a:cubicBezTo>
                    <a:pt x="14992" y="0"/>
                    <a:pt x="0" y="14992"/>
                    <a:pt x="0" y="33486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3210D24-3159-4CD5-A797-6C002C4A5B28}"/>
                </a:ext>
              </a:extLst>
            </p:cNvPr>
            <p:cNvSpPr/>
            <p:nvPr/>
          </p:nvSpPr>
          <p:spPr>
            <a:xfrm>
              <a:off x="1980998" y="3021110"/>
              <a:ext cx="93018" cy="163711"/>
            </a:xfrm>
            <a:custGeom>
              <a:avLst/>
              <a:gdLst>
                <a:gd name="connsiteX0" fmla="*/ 50602 w 93017"/>
                <a:gd name="connsiteY0" fmla="*/ 3907 h 163710"/>
                <a:gd name="connsiteX1" fmla="*/ 9302 w 93017"/>
                <a:gd name="connsiteY1" fmla="*/ 95808 h 163710"/>
                <a:gd name="connsiteX2" fmla="*/ 0 w 93017"/>
                <a:gd name="connsiteY2" fmla="*/ 165199 h 163710"/>
                <a:gd name="connsiteX3" fmla="*/ 77019 w 93017"/>
                <a:gd name="connsiteY3" fmla="*/ 165199 h 163710"/>
                <a:gd name="connsiteX4" fmla="*/ 90227 w 93017"/>
                <a:gd name="connsiteY4" fmla="*/ 108831 h 163710"/>
                <a:gd name="connsiteX5" fmla="*/ 60275 w 93017"/>
                <a:gd name="connsiteY5" fmla="*/ 0 h 163710"/>
                <a:gd name="connsiteX6" fmla="*/ 50602 w 93017"/>
                <a:gd name="connsiteY6" fmla="*/ 3907 h 1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17" h="163710">
                  <a:moveTo>
                    <a:pt x="50602" y="3907"/>
                  </a:moveTo>
                  <a:cubicBezTo>
                    <a:pt x="50602" y="3907"/>
                    <a:pt x="-1860" y="43346"/>
                    <a:pt x="9302" y="95808"/>
                  </a:cubicBezTo>
                  <a:cubicBezTo>
                    <a:pt x="20650" y="148270"/>
                    <a:pt x="0" y="165199"/>
                    <a:pt x="0" y="165199"/>
                  </a:cubicBezTo>
                  <a:lnTo>
                    <a:pt x="77019" y="165199"/>
                  </a:lnTo>
                  <a:cubicBezTo>
                    <a:pt x="77019" y="165199"/>
                    <a:pt x="105110" y="151991"/>
                    <a:pt x="90227" y="108831"/>
                  </a:cubicBezTo>
                  <a:cubicBezTo>
                    <a:pt x="75158" y="65670"/>
                    <a:pt x="62694" y="19534"/>
                    <a:pt x="60275" y="0"/>
                  </a:cubicBezTo>
                  <a:lnTo>
                    <a:pt x="50602" y="390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54"/>
              <a:endParaRPr lang="zh-CN" altLang="en-US">
                <a:solidFill>
                  <a:srgbClr val="A1A1A1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34983E3C-800E-4883-9040-837831050C26}"/>
              </a:ext>
            </a:extLst>
          </p:cNvPr>
          <p:cNvSpPr/>
          <p:nvPr/>
        </p:nvSpPr>
        <p:spPr>
          <a:xfrm>
            <a:off x="3801534" y="1134534"/>
            <a:ext cx="4588933" cy="458893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3" name="Shape 107">
            <a:extLst>
              <a:ext uri="{FF2B5EF4-FFF2-40B4-BE49-F238E27FC236}">
                <a16:creationId xmlns:a16="http://schemas.microsoft.com/office/drawing/2014/main" id="{37EE6401-8074-43F2-9D6C-1B062E070362}"/>
              </a:ext>
            </a:extLst>
          </p:cNvPr>
          <p:cNvSpPr/>
          <p:nvPr/>
        </p:nvSpPr>
        <p:spPr>
          <a:xfrm>
            <a:off x="4097868" y="2813447"/>
            <a:ext cx="4047067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914354"/>
            <a:r>
              <a:rPr lang="zh-CN" altLang="en-US" sz="4267" dirty="0">
                <a:solidFill>
                  <a:prstClr val="white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项目介绍</a:t>
            </a:r>
          </a:p>
          <a:p>
            <a:pPr algn="ctr" defTabSz="914354"/>
            <a:r>
              <a:rPr lang="en-US" altLang="zh-CN" sz="3733" dirty="0">
                <a:solidFill>
                  <a:prstClr val="white"/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</a:rPr>
              <a:t>Introduction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92E03FB-EA37-4494-AA77-B1C01C03F215}"/>
              </a:ext>
            </a:extLst>
          </p:cNvPr>
          <p:cNvSpPr/>
          <p:nvPr/>
        </p:nvSpPr>
        <p:spPr>
          <a:xfrm>
            <a:off x="5149333" y="1855567"/>
            <a:ext cx="1893335" cy="498167"/>
          </a:xfrm>
          <a:prstGeom prst="roundRect">
            <a:avLst>
              <a:gd name="adj" fmla="val 50000"/>
            </a:avLst>
          </a:prstGeom>
          <a:noFill/>
          <a:ln w="12700">
            <a:miter lim="400000"/>
          </a:ln>
        </p:spPr>
        <p:txBody>
          <a:bodyPr wrap="none" lIns="33867" tIns="33867" rIns="33867" bIns="33867" rtlCol="0" anchor="ctr"/>
          <a:lstStyle/>
          <a:p>
            <a:pPr algn="ctr" defTabSz="389448"/>
            <a:r>
              <a:rPr lang="en-US" altLang="zh-CN" sz="2400">
                <a:solidFill>
                  <a:prstClr val="white"/>
                </a:solidFill>
                <a:latin typeface="思源宋體 Light" panose="02020300000000000000" pitchFamily="18" charset="-128"/>
                <a:ea typeface="思源宋體 Light" panose="02020300000000000000" pitchFamily="18" charset="-128"/>
                <a:cs typeface="Arial"/>
              </a:rPr>
              <a:t>Part 01</a:t>
            </a:r>
            <a:endParaRPr lang="zh-CN" altLang="en-US" sz="2400" dirty="0">
              <a:solidFill>
                <a:prstClr val="white"/>
              </a:solidFill>
              <a:latin typeface="思源宋體 Light" panose="02020300000000000000" pitchFamily="18" charset="-128"/>
              <a:ea typeface="思源宋體 Light" panose="02020300000000000000" pitchFamily="18" charset="-128"/>
              <a:cs typeface="Arial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B87AE18-75C6-400E-B690-603A5BBD2CDB}"/>
              </a:ext>
            </a:extLst>
          </p:cNvPr>
          <p:cNvSpPr/>
          <p:nvPr/>
        </p:nvSpPr>
        <p:spPr>
          <a:xfrm>
            <a:off x="6043084" y="2494493"/>
            <a:ext cx="105833" cy="1058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3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>
              <a:solidFill>
                <a:prstClr val="white"/>
              </a:solidFill>
              <a:latin typeface="Calibr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3911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4"/>
            <a:fld id="{0A48CF6C-AF50-41F6-9F17-D1EEFE876BB5}" type="slidenum">
              <a:rPr lang="id-ID">
                <a:solidFill>
                  <a:prstClr val="white"/>
                </a:solidFill>
                <a:latin typeface="微软雅黑 Light"/>
                <a:ea typeface="微软雅黑 Light"/>
              </a:rPr>
              <a:pPr defTabSz="914354"/>
              <a:t>4</a:t>
            </a:fld>
            <a:endParaRPr lang="id-ID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B57755BC-FCCF-4F35-AE78-999584AC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项目介绍 </a:t>
            </a:r>
            <a:r>
              <a:rPr lang="en-US" altLang="zh-CN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Introduction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37E166-4257-4BB5-822D-11AB3E6DF2D7}"/>
              </a:ext>
            </a:extLst>
          </p:cNvPr>
          <p:cNvGrpSpPr/>
          <p:nvPr/>
        </p:nvGrpSpPr>
        <p:grpSpPr>
          <a:xfrm>
            <a:off x="6096002" y="1314692"/>
            <a:ext cx="5183716" cy="3457904"/>
            <a:chOff x="4572001" y="1203733"/>
            <a:chExt cx="3887787" cy="2376729"/>
          </a:xfrm>
        </p:grpSpPr>
        <p:sp>
          <p:nvSpPr>
            <p:cNvPr id="7" name="Rectangle 6"/>
            <p:cNvSpPr/>
            <p:nvPr/>
          </p:nvSpPr>
          <p:spPr>
            <a:xfrm>
              <a:off x="4572001" y="1203733"/>
              <a:ext cx="3887787" cy="2149068"/>
            </a:xfrm>
            <a:prstGeom prst="rect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id-ID" sz="1351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1" y="1203733"/>
              <a:ext cx="3887787" cy="2149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id-ID" sz="1351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74631" y="1213143"/>
              <a:ext cx="3482527" cy="2367319"/>
            </a:xfrm>
            <a:prstGeom prst="rect">
              <a:avLst/>
            </a:prstGeom>
          </p:spPr>
          <p:txBody>
            <a:bodyPr wrap="square" numCol="1" spcCol="274320">
              <a:spAutoFit/>
            </a:bodyPr>
            <a:lstStyle/>
            <a:p>
              <a:pPr defTabSz="914354">
                <a:lnSpc>
                  <a:spcPct val="150000"/>
                </a:lnSpc>
              </a:pPr>
              <a:r>
                <a:rPr lang="zh-CN" altLang="en-US" sz="1467" dirty="0">
                  <a:solidFill>
                    <a:srgbClr val="3378A6">
                      <a:lumMod val="75000"/>
                    </a:srgbClr>
                  </a:solidFill>
                  <a:latin typeface="Calibri Light"/>
                  <a:ea typeface="微软雅黑"/>
                  <a:cs typeface="Arial" panose="020B0604020202020204" pitchFamily="34" charset="0"/>
                </a:rPr>
                <a:t>项目的目标是创建一个</a:t>
              </a:r>
              <a:r>
                <a:rPr lang="zh-CN" altLang="en-US" sz="1467" b="1" dirty="0">
                  <a:solidFill>
                    <a:srgbClr val="3378A6">
                      <a:lumMod val="75000"/>
                    </a:srgbClr>
                  </a:solidFill>
                  <a:latin typeface="Calibri Light"/>
                  <a:ea typeface="微软雅黑"/>
                  <a:cs typeface="Arial" panose="020B0604020202020204" pitchFamily="34" charset="0"/>
                </a:rPr>
                <a:t>实验教学管理系统</a:t>
              </a:r>
              <a:r>
                <a:rPr lang="zh-CN" altLang="en-US" sz="1467" dirty="0">
                  <a:solidFill>
                    <a:srgbClr val="3378A6">
                      <a:lumMod val="75000"/>
                    </a:srgbClr>
                  </a:solidFill>
                  <a:latin typeface="Calibri Light"/>
                  <a:ea typeface="微软雅黑"/>
                  <a:cs typeface="Arial" panose="020B0604020202020204" pitchFamily="34" charset="0"/>
                </a:rPr>
                <a:t>，为参与实验课教学的教师、学生提供一个实验信息管理、实验报告上传和作业批改的平台。</a:t>
              </a:r>
              <a:endParaRPr lang="en-US" altLang="zh-CN" sz="1467" dirty="0">
                <a:solidFill>
                  <a:srgbClr val="3378A6">
                    <a:lumMod val="75000"/>
                  </a:srgbClr>
                </a:solidFill>
                <a:latin typeface="Calibri Light"/>
                <a:ea typeface="微软雅黑"/>
                <a:cs typeface="Arial" panose="020B0604020202020204" pitchFamily="34" charset="0"/>
              </a:endParaRPr>
            </a:p>
            <a:p>
              <a:pPr defTabSz="914354">
                <a:lnSpc>
                  <a:spcPct val="150000"/>
                </a:lnSpc>
              </a:pPr>
              <a:r>
                <a:rPr lang="zh-CN" altLang="en-US" sz="1467" dirty="0">
                  <a:solidFill>
                    <a:srgbClr val="3378A6">
                      <a:lumMod val="75000"/>
                    </a:srgbClr>
                  </a:solidFill>
                  <a:latin typeface="Calibri Light"/>
                  <a:ea typeface="微软雅黑"/>
                  <a:cs typeface="Arial" panose="020B0604020202020204" pitchFamily="34" charset="0"/>
                </a:rPr>
                <a:t>相较于传统的封闭式的实验教学管理系统（由某个特定的学校、学院独立使用），我们希望开发一个开放的实验教学管理平台。即，向所有有实验管理需求的用户提供一个在线的、快速上手的信息管理平台，使得有实验教学管理需求的用户不需要重复开发独立的平台，而是登录在线的网站直接使用。</a:t>
              </a:r>
            </a:p>
            <a:p>
              <a:pPr defTabSz="914354">
                <a:lnSpc>
                  <a:spcPct val="150000"/>
                </a:lnSpc>
              </a:pPr>
              <a:endParaRPr lang="en-US" altLang="zh-CN" sz="1467" dirty="0">
                <a:solidFill>
                  <a:srgbClr val="3378A6">
                    <a:lumMod val="75000"/>
                  </a:srgbClr>
                </a:solidFill>
                <a:latin typeface="Calibri Light"/>
                <a:ea typeface="微软雅黑"/>
                <a:cs typeface="Arial" panose="020B0604020202020204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12285" y="4743450"/>
            <a:ext cx="10367433" cy="1422401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/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我们面向的客户主要是有实验教学管理需求的用户。用户在一个学校系统中的角色有：</a:t>
            </a:r>
            <a:endParaRPr lang="en-US" altLang="zh-CN" sz="1067" dirty="0">
              <a:solidFill>
                <a:srgbClr val="A1A1A1">
                  <a:lumMod val="50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Tx/>
              <a:buChar char="-"/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 管理员</a:t>
            </a:r>
            <a:endParaRPr lang="en-US" altLang="zh-CN" sz="1067" dirty="0">
              <a:solidFill>
                <a:srgbClr val="A1A1A1">
                  <a:lumMod val="50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Tx/>
              <a:buChar char="-"/>
            </a:pP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 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教师（包括教师和责任教师）</a:t>
            </a:r>
            <a:endParaRPr lang="en-US" altLang="zh-CN" sz="1067" dirty="0">
              <a:solidFill>
                <a:srgbClr val="A1A1A1">
                  <a:lumMod val="50000"/>
                </a:srgbClr>
              </a:solidFill>
              <a:latin typeface="微软雅黑"/>
              <a:cs typeface="Arial" panose="020B0604020202020204" pitchFamily="34" charset="0"/>
            </a:endParaRPr>
          </a:p>
          <a:p>
            <a:pPr marL="171450" indent="-171450" algn="just" defTabSz="914354">
              <a:lnSpc>
                <a:spcPct val="150000"/>
              </a:lnSpc>
              <a:buFontTx/>
              <a:buChar char="-"/>
            </a:pP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 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rPr>
              <a:t>学生（包括普通学生和助教）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63844D6-1AE8-4A40-9EF7-F5FD9910C2B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24F45C-2A80-47D1-834E-11199B4CF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9" y="1314692"/>
            <a:ext cx="5711918" cy="31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7DBE1C-E7B5-EE4C-6903-06FCDC15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66190D-98F8-03EF-5FB0-5F2C8339A1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6189038-996A-8589-E558-7F0AB6A1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452670"/>
            <a:ext cx="7608629" cy="418188"/>
          </a:xfrm>
        </p:spPr>
        <p:txBody>
          <a:bodyPr/>
          <a:lstStyle/>
          <a:p>
            <a:r>
              <a:rPr lang="zh-CN" altLang="en-US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项目介绍 </a:t>
            </a:r>
            <a:r>
              <a:rPr lang="en-US" altLang="zh-CN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Introduction——</a:t>
            </a:r>
            <a:r>
              <a:rPr lang="zh-CN" altLang="en-US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项目进度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6BB13B-5596-6B10-CFF5-5282C9AB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979392"/>
            <a:ext cx="10992000" cy="57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8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A34310-1352-0195-C122-37DDA27D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50E2BE-12E9-E6B4-B9DA-5BC2AFC51C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ECA62F-9D4A-F1E3-7601-13E145FDCF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zh-CN" altLang="en-US"/>
              <a:t>学术论文毕业答辩模板</a:t>
            </a:r>
            <a:endParaRPr lang="id-ID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1F607E-1D8C-915D-12FC-7B466C133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452670"/>
            <a:ext cx="6744629" cy="418188"/>
          </a:xfrm>
        </p:spPr>
        <p:txBody>
          <a:bodyPr/>
          <a:lstStyle/>
          <a:p>
            <a:r>
              <a:rPr lang="zh-CN" altLang="en-US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项目介绍 </a:t>
            </a:r>
            <a:r>
              <a:rPr lang="en-US" altLang="zh-CN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Introduction——</a:t>
            </a:r>
            <a:r>
              <a:rPr lang="zh-CN" altLang="en-US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项目开发</a:t>
            </a:r>
            <a:endParaRPr lang="zh-CN" altLang="en-US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0D6737E2-59AB-08EF-322B-14764EE2C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00" y="4005000"/>
            <a:ext cx="79914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8E35A81-281C-A50D-D73A-3E9F6FE1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000" y="13466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7D102D-337A-7D8A-04BB-8BA58CD2AF93}"/>
              </a:ext>
            </a:extLst>
          </p:cNvPr>
          <p:cNvSpPr txBox="1"/>
          <p:nvPr/>
        </p:nvSpPr>
        <p:spPr>
          <a:xfrm>
            <a:off x="1920000" y="1133391"/>
            <a:ext cx="6699097" cy="2871609"/>
          </a:xfrm>
          <a:prstGeom prst="rect">
            <a:avLst/>
          </a:prstGeom>
        </p:spPr>
        <p:txBody>
          <a:bodyPr wrap="square" lIns="0" tIns="0" rIns="0" bIns="0" numCol="1" spcCol="274320">
            <a:noAutofit/>
          </a:bodyPr>
          <a:lstStyle>
            <a:defPPr>
              <a:defRPr lang="id-ID"/>
            </a:defPPr>
            <a:lvl1pPr lvl="0" algn="just">
              <a:lnSpc>
                <a:spcPct val="150000"/>
              </a:lnSpc>
              <a:defRPr sz="800">
                <a:solidFill>
                  <a:srgbClr val="A1A1A1">
                    <a:lumMod val="50000"/>
                  </a:srgbClr>
                </a:solidFill>
                <a:latin typeface="微软雅黑"/>
                <a:cs typeface="Arial" panose="020B0604020202020204" pitchFamily="34" charset="0"/>
              </a:defRPr>
            </a:lvl1pPr>
          </a:lstStyle>
          <a:p>
            <a:pPr defTabSz="914354"/>
            <a:r>
              <a:rPr lang="zh-CN" altLang="en-US" sz="1067" dirty="0">
                <a:ea typeface="微软雅黑"/>
              </a:rPr>
              <a:t>我们总体上是按照</a:t>
            </a:r>
            <a:r>
              <a:rPr lang="zh-CN" altLang="en-US" sz="1067" b="1" dirty="0">
                <a:ea typeface="微软雅黑"/>
              </a:rPr>
              <a:t>瀑布模型</a:t>
            </a:r>
            <a:r>
              <a:rPr lang="zh-CN" altLang="en-US" sz="1067" dirty="0">
                <a:ea typeface="微软雅黑"/>
              </a:rPr>
              <a:t>进行软件开发的。</a:t>
            </a:r>
            <a:endParaRPr lang="en-US" altLang="zh-CN" sz="1067" dirty="0">
              <a:ea typeface="微软雅黑"/>
            </a:endParaRPr>
          </a:p>
          <a:p>
            <a:pPr defTabSz="914354"/>
            <a:r>
              <a:rPr lang="zh-CN" altLang="en-US" sz="1067" dirty="0">
                <a:ea typeface="微软雅黑"/>
              </a:rPr>
              <a:t>考虑到瀑布模型的适用范围：</a:t>
            </a:r>
            <a:endParaRPr lang="en-US" altLang="zh-CN" sz="1067" dirty="0">
              <a:ea typeface="微软雅黑"/>
            </a:endParaRPr>
          </a:p>
          <a:p>
            <a:pPr defTabSz="914354"/>
            <a:r>
              <a:rPr lang="en-US" altLang="zh-CN" sz="1067" dirty="0">
                <a:ea typeface="微软雅黑"/>
              </a:rPr>
              <a:t>1.</a:t>
            </a:r>
            <a:r>
              <a:rPr lang="zh-CN" altLang="en-US" sz="1067" dirty="0">
                <a:ea typeface="微软雅黑"/>
              </a:rPr>
              <a:t>用户的需求非常清楚全面，且在开发过程中没有或很少变化；</a:t>
            </a:r>
            <a:endParaRPr lang="en-US" altLang="zh-CN" sz="1067" dirty="0">
              <a:ea typeface="微软雅黑"/>
            </a:endParaRPr>
          </a:p>
          <a:p>
            <a:pPr defTabSz="914354"/>
            <a:r>
              <a:rPr lang="en-US" altLang="zh-CN" sz="1067" dirty="0">
                <a:ea typeface="微软雅黑"/>
              </a:rPr>
              <a:t>2.</a:t>
            </a:r>
            <a:r>
              <a:rPr lang="zh-CN" altLang="en-US" sz="1067" dirty="0">
                <a:ea typeface="微软雅黑"/>
              </a:rPr>
              <a:t>开发人员对软件的应用领域很熟悉；</a:t>
            </a:r>
            <a:endParaRPr lang="en-US" altLang="zh-CN" sz="1067" dirty="0">
              <a:ea typeface="微软雅黑"/>
            </a:endParaRPr>
          </a:p>
          <a:p>
            <a:pPr defTabSz="914354"/>
            <a:r>
              <a:rPr lang="en-US" altLang="zh-CN" sz="1067" dirty="0">
                <a:ea typeface="微软雅黑"/>
              </a:rPr>
              <a:t>3.</a:t>
            </a:r>
            <a:r>
              <a:rPr lang="zh-CN" altLang="en-US" sz="1067" dirty="0">
                <a:ea typeface="微软雅黑"/>
              </a:rPr>
              <a:t>用户的使用环境非常稳定；</a:t>
            </a:r>
            <a:endParaRPr lang="en-US" altLang="zh-CN" sz="1067" dirty="0">
              <a:ea typeface="微软雅黑"/>
            </a:endParaRPr>
          </a:p>
          <a:p>
            <a:pPr defTabSz="914354"/>
            <a:r>
              <a:rPr lang="en-US" altLang="zh-CN" sz="1067" dirty="0">
                <a:ea typeface="微软雅黑"/>
              </a:rPr>
              <a:t>4.</a:t>
            </a:r>
            <a:r>
              <a:rPr lang="zh-CN" altLang="en-US" sz="1067" dirty="0">
                <a:ea typeface="微软雅黑"/>
              </a:rPr>
              <a:t>开发工作对用户参与的要求很低。</a:t>
            </a:r>
            <a:endParaRPr lang="en-US" altLang="zh-CN" sz="1067" dirty="0">
              <a:ea typeface="微软雅黑"/>
            </a:endParaRPr>
          </a:p>
          <a:p>
            <a:pPr defTabSz="914354"/>
            <a:r>
              <a:rPr lang="zh-CN" altLang="en-US" sz="1067" dirty="0">
                <a:ea typeface="微软雅黑"/>
              </a:rPr>
              <a:t>结合我们的项目的情况：</a:t>
            </a:r>
            <a:endParaRPr lang="en-US" altLang="zh-CN" sz="1067" dirty="0">
              <a:ea typeface="微软雅黑"/>
            </a:endParaRPr>
          </a:p>
          <a:p>
            <a:pPr marL="228600" indent="-228600" defTabSz="914354">
              <a:buFont typeface="+mj-lt"/>
              <a:buAutoNum type="arabicPeriod"/>
            </a:pPr>
            <a:r>
              <a:rPr lang="zh-CN" altLang="en-US" sz="1067" dirty="0">
                <a:ea typeface="微软雅黑"/>
              </a:rPr>
              <a:t>与大型的项目相比体量较小，需求比较明确；</a:t>
            </a:r>
            <a:endParaRPr lang="en-US" altLang="zh-CN" sz="1067" dirty="0">
              <a:ea typeface="微软雅黑"/>
            </a:endParaRPr>
          </a:p>
          <a:p>
            <a:pPr marL="228600" indent="-228600" defTabSz="914354">
              <a:buFont typeface="+mj-lt"/>
              <a:buAutoNum type="arabicPeriod"/>
            </a:pPr>
            <a:r>
              <a:rPr lang="zh-CN" altLang="en-US" sz="1067" dirty="0">
                <a:ea typeface="微软雅黑"/>
              </a:rPr>
              <a:t>虽然软件是面向用户的，但是由于条件限制，我们的项目并没有“真正的”用户可以进行沟通。所以可以认为项目开发工作对用户要求较低；</a:t>
            </a:r>
            <a:endParaRPr lang="en-US" altLang="zh-CN" sz="1067" dirty="0">
              <a:ea typeface="微软雅黑"/>
            </a:endParaRPr>
          </a:p>
          <a:p>
            <a:pPr marL="228600" indent="-228600" defTabSz="914354">
              <a:buFont typeface="+mj-lt"/>
              <a:buAutoNum type="arabicPeriod"/>
            </a:pPr>
            <a:r>
              <a:rPr lang="zh-CN" altLang="en-US" sz="1067" dirty="0">
                <a:ea typeface="微软雅黑"/>
              </a:rPr>
              <a:t>需求确定以后，在开发过程中变化较小。</a:t>
            </a:r>
            <a:endParaRPr lang="en-US" altLang="zh-CN" sz="1067" dirty="0"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4152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4"/>
            <a:fld id="{0A48CF6C-AF50-41F6-9F17-D1EEFE876BB5}" type="slidenum">
              <a:rPr lang="id-ID">
                <a:solidFill>
                  <a:prstClr val="white"/>
                </a:solidFill>
                <a:latin typeface="微软雅黑 Light"/>
                <a:ea typeface="微软雅黑 Light"/>
              </a:rPr>
              <a:pPr defTabSz="914354"/>
              <a:t>7</a:t>
            </a:fld>
            <a:endParaRPr lang="id-ID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371" y="452670"/>
            <a:ext cx="6744629" cy="418188"/>
          </a:xfrm>
        </p:spPr>
        <p:txBody>
          <a:bodyPr/>
          <a:lstStyle/>
          <a:p>
            <a:r>
              <a:rPr lang="zh-CN" altLang="en-US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项目介绍 </a:t>
            </a:r>
            <a:r>
              <a:rPr lang="en-US" altLang="zh-CN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Introduction——</a:t>
            </a:r>
            <a:r>
              <a:rPr lang="zh-CN" altLang="en-US" dirty="0">
                <a:latin typeface="思源宋體 Medium" panose="02020500000000000000" pitchFamily="18" charset="-128"/>
                <a:ea typeface="思源宋體 Medium" panose="02020500000000000000" pitchFamily="18" charset="-128"/>
              </a:rPr>
              <a:t>人员分配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912285" y="1316568"/>
            <a:ext cx="10367433" cy="1528233"/>
          </a:xfrm>
          <a:prstGeom prst="rect">
            <a:avLst/>
          </a:prstGeom>
        </p:spPr>
        <p:txBody>
          <a:bodyPr wrap="square" lIns="0" tIns="0" rIns="0" bIns="0" numCol="2" spcCol="274320">
            <a:noAutofit/>
          </a:bodyPr>
          <a:lstStyle/>
          <a:p>
            <a:pPr algn="just" defTabSz="914354">
              <a:lnSpc>
                <a:spcPct val="150000"/>
              </a:lnSpc>
            </a:pP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我们小组团队一共有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2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人，在分配工作方面：</a:t>
            </a:r>
            <a:endParaRPr lang="en-US" altLang="zh-CN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marL="228600" indent="-228600" algn="just" defTabSz="914354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67" b="1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设计相关工作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：需求分析、前后端框架确定、</a:t>
            </a:r>
            <a:r>
              <a:rPr lang="en-US" altLang="zh-CN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UI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设计、数据库设计等设计阶段，我们先是各自了解情况，分别参考了别人的设计，由其中一个人给出基本的方案，线下面对面开会对方案进行细化；</a:t>
            </a:r>
            <a:endParaRPr lang="en-US" altLang="zh-CN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marL="228600" indent="-228600" algn="just" defTabSz="914354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67" b="1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每周例会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：我们每周在固定时间都有一个例会，例会目的：确定每周的项目进度，保证项目有序推进；针对项目设计和开发出现的若干问题，讨论解决；以及大致安排下一周的工作内容；</a:t>
            </a:r>
            <a:endParaRPr lang="en-US" altLang="zh-CN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marL="228600" indent="-228600" algn="just" defTabSz="914354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67" b="1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具体工作分工</a:t>
            </a:r>
            <a:r>
              <a:rPr lang="zh-CN" altLang="en-US" sz="1067" dirty="0">
                <a:solidFill>
                  <a:srgbClr val="A1A1A1">
                    <a:lumMod val="50000"/>
                  </a:srgbClr>
                </a:solidFill>
                <a:latin typeface="微软雅黑"/>
                <a:ea typeface="微软雅黑"/>
                <a:cs typeface="Arial" panose="020B0604020202020204" pitchFamily="34" charset="0"/>
              </a:rPr>
              <a:t>：在撰写文档和编码阶段，我们在已经确定了框架的基础上，分工完成。每个人对自己分配到的工作负有直接责任。</a:t>
            </a:r>
            <a:endParaRPr lang="en-US" altLang="zh-CN" sz="1067" dirty="0">
              <a:solidFill>
                <a:srgbClr val="A1A1A1">
                  <a:lumMod val="50000"/>
                </a:srgb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2285" y="3136900"/>
            <a:ext cx="2510337" cy="2984499"/>
          </a:xfrm>
          <a:prstGeom prst="roundRect">
            <a:avLst>
              <a:gd name="adj" fmla="val 286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084" b="-130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id-ID" sz="240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50349" y="3136900"/>
            <a:ext cx="2510337" cy="2984499"/>
          </a:xfrm>
          <a:prstGeom prst="roundRect">
            <a:avLst>
              <a:gd name="adj" fmla="val 286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084" b="-130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id-ID" sz="240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D80EDD-7CF1-426E-AD1E-4A29FCFCB8AF}"/>
              </a:ext>
            </a:extLst>
          </p:cNvPr>
          <p:cNvGrpSpPr/>
          <p:nvPr/>
        </p:nvGrpSpPr>
        <p:grpSpPr>
          <a:xfrm>
            <a:off x="3531317" y="3136900"/>
            <a:ext cx="2510337" cy="2984499"/>
            <a:chOff x="2648487" y="2352675"/>
            <a:chExt cx="1882753" cy="2238374"/>
          </a:xfrm>
        </p:grpSpPr>
        <p:sp>
          <p:nvSpPr>
            <p:cNvPr id="7" name="Rounded Rectangle 6"/>
            <p:cNvSpPr/>
            <p:nvPr/>
          </p:nvSpPr>
          <p:spPr>
            <a:xfrm>
              <a:off x="2648487" y="2352675"/>
              <a:ext cx="1882753" cy="2238374"/>
            </a:xfrm>
            <a:prstGeom prst="roundRect">
              <a:avLst>
                <a:gd name="adj" fmla="val 286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id-ID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 rot="19772738">
              <a:off x="3310593" y="3227822"/>
              <a:ext cx="1210581" cy="1086293"/>
              <a:chOff x="1350495" y="2022359"/>
              <a:chExt cx="665379" cy="597066"/>
            </a:xfrm>
            <a:solidFill>
              <a:schemeClr val="tx1">
                <a:alpha val="10000"/>
              </a:schemeClr>
            </a:solidFill>
          </p:grpSpPr>
          <p:sp>
            <p:nvSpPr>
              <p:cNvPr id="21" name="Freeform 51"/>
              <p:cNvSpPr>
                <a:spLocks/>
              </p:cNvSpPr>
              <p:nvPr/>
            </p:nvSpPr>
            <p:spPr bwMode="auto">
              <a:xfrm>
                <a:off x="1465064" y="2129474"/>
                <a:ext cx="286421" cy="53558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22" name="Freeform 52"/>
              <p:cNvSpPr>
                <a:spLocks/>
              </p:cNvSpPr>
              <p:nvPr/>
            </p:nvSpPr>
            <p:spPr bwMode="auto">
              <a:xfrm>
                <a:off x="1465064" y="2230637"/>
                <a:ext cx="286421" cy="53558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23" name="Freeform 53"/>
              <p:cNvSpPr>
                <a:spLocks/>
              </p:cNvSpPr>
              <p:nvPr/>
            </p:nvSpPr>
            <p:spPr bwMode="auto">
              <a:xfrm>
                <a:off x="1465064" y="2331802"/>
                <a:ext cx="174057" cy="55541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24" name="Freeform 54"/>
              <p:cNvSpPr>
                <a:spLocks/>
              </p:cNvSpPr>
              <p:nvPr/>
            </p:nvSpPr>
            <p:spPr bwMode="auto">
              <a:xfrm>
                <a:off x="1350495" y="2022359"/>
                <a:ext cx="515559" cy="59706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25" name="Freeform 55"/>
              <p:cNvSpPr>
                <a:spLocks noEditPoints="1"/>
              </p:cNvSpPr>
              <p:nvPr/>
            </p:nvSpPr>
            <p:spPr bwMode="auto">
              <a:xfrm>
                <a:off x="1698607" y="2089801"/>
                <a:ext cx="317267" cy="426476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26" name="Freeform 56"/>
              <p:cNvSpPr>
                <a:spLocks/>
              </p:cNvSpPr>
              <p:nvPr/>
            </p:nvSpPr>
            <p:spPr bwMode="auto">
              <a:xfrm>
                <a:off x="1447438" y="2432964"/>
                <a:ext cx="231341" cy="105132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705368" y="2545261"/>
              <a:ext cx="1768989" cy="129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4">
                <a:lnSpc>
                  <a:spcPct val="150000"/>
                </a:lnSpc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梁厚完成的主要工作：</a:t>
              </a:r>
              <a:endParaRPr lang="en-US" altLang="zh-CN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UI</a:t>
              </a: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设计</a:t>
              </a:r>
              <a:endParaRPr lang="en-US" altLang="zh-CN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数据库的搭建</a:t>
              </a:r>
              <a:endParaRPr lang="en-US" altLang="zh-CN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后端项目</a:t>
              </a:r>
              <a:r>
                <a:rPr lang="en-US" altLang="zh-CN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API</a:t>
              </a: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的开发</a:t>
              </a:r>
              <a:endParaRPr lang="en-US" altLang="zh-CN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SRS</a:t>
              </a: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需求文档的编写</a:t>
              </a:r>
              <a:endParaRPr lang="en-US" altLang="zh-CN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SDS</a:t>
              </a: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设计文档的编写</a:t>
              </a:r>
              <a:endParaRPr lang="id-ID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337746-C4ED-4812-B8AB-C54D9361911F}"/>
              </a:ext>
            </a:extLst>
          </p:cNvPr>
          <p:cNvGrpSpPr/>
          <p:nvPr/>
        </p:nvGrpSpPr>
        <p:grpSpPr>
          <a:xfrm>
            <a:off x="8769381" y="3136900"/>
            <a:ext cx="2546868" cy="2984499"/>
            <a:chOff x="6577035" y="2352675"/>
            <a:chExt cx="1910151" cy="2238374"/>
          </a:xfrm>
        </p:grpSpPr>
        <p:sp>
          <p:nvSpPr>
            <p:cNvPr id="9" name="Rounded Rectangle 8"/>
            <p:cNvSpPr/>
            <p:nvPr/>
          </p:nvSpPr>
          <p:spPr>
            <a:xfrm>
              <a:off x="6577035" y="2352675"/>
              <a:ext cx="1882753" cy="2238374"/>
            </a:xfrm>
            <a:prstGeom prst="roundRect">
              <a:avLst>
                <a:gd name="adj" fmla="val 286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id-ID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rot="20237970">
              <a:off x="7311333" y="3432200"/>
              <a:ext cx="1175853" cy="1055131"/>
              <a:chOff x="4673600" y="3303588"/>
              <a:chExt cx="1717675" cy="1770062"/>
            </a:xfrm>
            <a:solidFill>
              <a:schemeClr val="tx1">
                <a:alpha val="10000"/>
              </a:schemeClr>
            </a:solidFill>
          </p:grpSpPr>
          <p:sp>
            <p:nvSpPr>
              <p:cNvPr id="14" name="Freeform 32"/>
              <p:cNvSpPr>
                <a:spLocks/>
              </p:cNvSpPr>
              <p:nvPr/>
            </p:nvSpPr>
            <p:spPr bwMode="auto">
              <a:xfrm>
                <a:off x="4673600" y="3303588"/>
                <a:ext cx="1717675" cy="150813"/>
              </a:xfrm>
              <a:custGeom>
                <a:avLst/>
                <a:gdLst>
                  <a:gd name="T0" fmla="*/ 142 w 3245"/>
                  <a:gd name="T1" fmla="*/ 0 h 287"/>
                  <a:gd name="T2" fmla="*/ 3101 w 3245"/>
                  <a:gd name="T3" fmla="*/ 0 h 287"/>
                  <a:gd name="T4" fmla="*/ 3130 w 3245"/>
                  <a:gd name="T5" fmla="*/ 3 h 287"/>
                  <a:gd name="T6" fmla="*/ 3158 w 3245"/>
                  <a:gd name="T7" fmla="*/ 12 h 287"/>
                  <a:gd name="T8" fmla="*/ 3181 w 3245"/>
                  <a:gd name="T9" fmla="*/ 25 h 287"/>
                  <a:gd name="T10" fmla="*/ 3203 w 3245"/>
                  <a:gd name="T11" fmla="*/ 42 h 287"/>
                  <a:gd name="T12" fmla="*/ 3220 w 3245"/>
                  <a:gd name="T13" fmla="*/ 64 h 287"/>
                  <a:gd name="T14" fmla="*/ 3233 w 3245"/>
                  <a:gd name="T15" fmla="*/ 89 h 287"/>
                  <a:gd name="T16" fmla="*/ 3242 w 3245"/>
                  <a:gd name="T17" fmla="*/ 115 h 287"/>
                  <a:gd name="T18" fmla="*/ 3245 w 3245"/>
                  <a:gd name="T19" fmla="*/ 144 h 287"/>
                  <a:gd name="T20" fmla="*/ 3242 w 3245"/>
                  <a:gd name="T21" fmla="*/ 173 h 287"/>
                  <a:gd name="T22" fmla="*/ 3233 w 3245"/>
                  <a:gd name="T23" fmla="*/ 199 h 287"/>
                  <a:gd name="T24" fmla="*/ 3220 w 3245"/>
                  <a:gd name="T25" fmla="*/ 224 h 287"/>
                  <a:gd name="T26" fmla="*/ 3203 w 3245"/>
                  <a:gd name="T27" fmla="*/ 245 h 287"/>
                  <a:gd name="T28" fmla="*/ 3181 w 3245"/>
                  <a:gd name="T29" fmla="*/ 263 h 287"/>
                  <a:gd name="T30" fmla="*/ 3158 w 3245"/>
                  <a:gd name="T31" fmla="*/ 276 h 287"/>
                  <a:gd name="T32" fmla="*/ 3130 w 3245"/>
                  <a:gd name="T33" fmla="*/ 284 h 287"/>
                  <a:gd name="T34" fmla="*/ 3101 w 3245"/>
                  <a:gd name="T35" fmla="*/ 287 h 287"/>
                  <a:gd name="T36" fmla="*/ 142 w 3245"/>
                  <a:gd name="T37" fmla="*/ 287 h 287"/>
                  <a:gd name="T38" fmla="*/ 114 w 3245"/>
                  <a:gd name="T39" fmla="*/ 284 h 287"/>
                  <a:gd name="T40" fmla="*/ 87 w 3245"/>
                  <a:gd name="T41" fmla="*/ 276 h 287"/>
                  <a:gd name="T42" fmla="*/ 62 w 3245"/>
                  <a:gd name="T43" fmla="*/ 263 h 287"/>
                  <a:gd name="T44" fmla="*/ 41 w 3245"/>
                  <a:gd name="T45" fmla="*/ 245 h 287"/>
                  <a:gd name="T46" fmla="*/ 24 w 3245"/>
                  <a:gd name="T47" fmla="*/ 224 h 287"/>
                  <a:gd name="T48" fmla="*/ 10 w 3245"/>
                  <a:gd name="T49" fmla="*/ 199 h 287"/>
                  <a:gd name="T50" fmla="*/ 2 w 3245"/>
                  <a:gd name="T51" fmla="*/ 173 h 287"/>
                  <a:gd name="T52" fmla="*/ 0 w 3245"/>
                  <a:gd name="T53" fmla="*/ 144 h 287"/>
                  <a:gd name="T54" fmla="*/ 2 w 3245"/>
                  <a:gd name="T55" fmla="*/ 115 h 287"/>
                  <a:gd name="T56" fmla="*/ 10 w 3245"/>
                  <a:gd name="T57" fmla="*/ 89 h 287"/>
                  <a:gd name="T58" fmla="*/ 24 w 3245"/>
                  <a:gd name="T59" fmla="*/ 64 h 287"/>
                  <a:gd name="T60" fmla="*/ 41 w 3245"/>
                  <a:gd name="T61" fmla="*/ 42 h 287"/>
                  <a:gd name="T62" fmla="*/ 62 w 3245"/>
                  <a:gd name="T63" fmla="*/ 25 h 287"/>
                  <a:gd name="T64" fmla="*/ 87 w 3245"/>
                  <a:gd name="T65" fmla="*/ 12 h 287"/>
                  <a:gd name="T66" fmla="*/ 114 w 3245"/>
                  <a:gd name="T67" fmla="*/ 3 h 287"/>
                  <a:gd name="T68" fmla="*/ 142 w 3245"/>
                  <a:gd name="T6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45" h="287">
                    <a:moveTo>
                      <a:pt x="142" y="0"/>
                    </a:moveTo>
                    <a:lnTo>
                      <a:pt x="3101" y="0"/>
                    </a:lnTo>
                    <a:lnTo>
                      <a:pt x="3130" y="3"/>
                    </a:lnTo>
                    <a:lnTo>
                      <a:pt x="3158" y="12"/>
                    </a:lnTo>
                    <a:lnTo>
                      <a:pt x="3181" y="25"/>
                    </a:lnTo>
                    <a:lnTo>
                      <a:pt x="3203" y="42"/>
                    </a:lnTo>
                    <a:lnTo>
                      <a:pt x="3220" y="64"/>
                    </a:lnTo>
                    <a:lnTo>
                      <a:pt x="3233" y="89"/>
                    </a:lnTo>
                    <a:lnTo>
                      <a:pt x="3242" y="115"/>
                    </a:lnTo>
                    <a:lnTo>
                      <a:pt x="3245" y="144"/>
                    </a:lnTo>
                    <a:lnTo>
                      <a:pt x="3242" y="173"/>
                    </a:lnTo>
                    <a:lnTo>
                      <a:pt x="3233" y="199"/>
                    </a:lnTo>
                    <a:lnTo>
                      <a:pt x="3220" y="224"/>
                    </a:lnTo>
                    <a:lnTo>
                      <a:pt x="3203" y="245"/>
                    </a:lnTo>
                    <a:lnTo>
                      <a:pt x="3181" y="263"/>
                    </a:lnTo>
                    <a:lnTo>
                      <a:pt x="3158" y="276"/>
                    </a:lnTo>
                    <a:lnTo>
                      <a:pt x="3130" y="284"/>
                    </a:lnTo>
                    <a:lnTo>
                      <a:pt x="3101" y="287"/>
                    </a:lnTo>
                    <a:lnTo>
                      <a:pt x="142" y="287"/>
                    </a:lnTo>
                    <a:lnTo>
                      <a:pt x="114" y="284"/>
                    </a:lnTo>
                    <a:lnTo>
                      <a:pt x="87" y="276"/>
                    </a:lnTo>
                    <a:lnTo>
                      <a:pt x="62" y="263"/>
                    </a:lnTo>
                    <a:lnTo>
                      <a:pt x="41" y="245"/>
                    </a:lnTo>
                    <a:lnTo>
                      <a:pt x="24" y="224"/>
                    </a:lnTo>
                    <a:lnTo>
                      <a:pt x="10" y="199"/>
                    </a:lnTo>
                    <a:lnTo>
                      <a:pt x="2" y="173"/>
                    </a:lnTo>
                    <a:lnTo>
                      <a:pt x="0" y="144"/>
                    </a:lnTo>
                    <a:lnTo>
                      <a:pt x="2" y="115"/>
                    </a:lnTo>
                    <a:lnTo>
                      <a:pt x="10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2" y="25"/>
                    </a:lnTo>
                    <a:lnTo>
                      <a:pt x="87" y="12"/>
                    </a:lnTo>
                    <a:lnTo>
                      <a:pt x="114" y="3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15" name="Freeform 33"/>
              <p:cNvSpPr>
                <a:spLocks/>
              </p:cNvSpPr>
              <p:nvPr/>
            </p:nvSpPr>
            <p:spPr bwMode="auto">
              <a:xfrm>
                <a:off x="4840288" y="3648075"/>
                <a:ext cx="1382713" cy="901700"/>
              </a:xfrm>
              <a:custGeom>
                <a:avLst/>
                <a:gdLst>
                  <a:gd name="T0" fmla="*/ 172 w 2612"/>
                  <a:gd name="T1" fmla="*/ 3 h 1703"/>
                  <a:gd name="T2" fmla="*/ 224 w 2612"/>
                  <a:gd name="T3" fmla="*/ 24 h 1703"/>
                  <a:gd name="T4" fmla="*/ 261 w 2612"/>
                  <a:gd name="T5" fmla="*/ 63 h 1703"/>
                  <a:gd name="T6" fmla="*/ 283 w 2612"/>
                  <a:gd name="T7" fmla="*/ 114 h 1703"/>
                  <a:gd name="T8" fmla="*/ 286 w 2612"/>
                  <a:gd name="T9" fmla="*/ 1274 h 1703"/>
                  <a:gd name="T10" fmla="*/ 297 w 2612"/>
                  <a:gd name="T11" fmla="*/ 1329 h 1703"/>
                  <a:gd name="T12" fmla="*/ 328 w 2612"/>
                  <a:gd name="T13" fmla="*/ 1374 h 1703"/>
                  <a:gd name="T14" fmla="*/ 373 w 2612"/>
                  <a:gd name="T15" fmla="*/ 1404 h 1703"/>
                  <a:gd name="T16" fmla="*/ 428 w 2612"/>
                  <a:gd name="T17" fmla="*/ 1416 h 1703"/>
                  <a:gd name="T18" fmla="*/ 2213 w 2612"/>
                  <a:gd name="T19" fmla="*/ 1413 h 1703"/>
                  <a:gd name="T20" fmla="*/ 2263 w 2612"/>
                  <a:gd name="T21" fmla="*/ 1391 h 1703"/>
                  <a:gd name="T22" fmla="*/ 2302 w 2612"/>
                  <a:gd name="T23" fmla="*/ 1353 h 1703"/>
                  <a:gd name="T24" fmla="*/ 2324 w 2612"/>
                  <a:gd name="T25" fmla="*/ 1303 h 1703"/>
                  <a:gd name="T26" fmla="*/ 2326 w 2612"/>
                  <a:gd name="T27" fmla="*/ 143 h 1703"/>
                  <a:gd name="T28" fmla="*/ 2337 w 2612"/>
                  <a:gd name="T29" fmla="*/ 88 h 1703"/>
                  <a:gd name="T30" fmla="*/ 2368 w 2612"/>
                  <a:gd name="T31" fmla="*/ 42 h 1703"/>
                  <a:gd name="T32" fmla="*/ 2414 w 2612"/>
                  <a:gd name="T33" fmla="*/ 11 h 1703"/>
                  <a:gd name="T34" fmla="*/ 2469 w 2612"/>
                  <a:gd name="T35" fmla="*/ 0 h 1703"/>
                  <a:gd name="T36" fmla="*/ 2525 w 2612"/>
                  <a:gd name="T37" fmla="*/ 11 h 1703"/>
                  <a:gd name="T38" fmla="*/ 2570 w 2612"/>
                  <a:gd name="T39" fmla="*/ 42 h 1703"/>
                  <a:gd name="T40" fmla="*/ 2601 w 2612"/>
                  <a:gd name="T41" fmla="*/ 88 h 1703"/>
                  <a:gd name="T42" fmla="*/ 2612 w 2612"/>
                  <a:gd name="T43" fmla="*/ 143 h 1703"/>
                  <a:gd name="T44" fmla="*/ 2609 w 2612"/>
                  <a:gd name="T45" fmla="*/ 1323 h 1703"/>
                  <a:gd name="T46" fmla="*/ 2588 w 2612"/>
                  <a:gd name="T47" fmla="*/ 1418 h 1703"/>
                  <a:gd name="T48" fmla="*/ 2546 w 2612"/>
                  <a:gd name="T49" fmla="*/ 1504 h 1703"/>
                  <a:gd name="T50" fmla="*/ 2486 w 2612"/>
                  <a:gd name="T51" fmla="*/ 1577 h 1703"/>
                  <a:gd name="T52" fmla="*/ 2414 w 2612"/>
                  <a:gd name="T53" fmla="*/ 1635 h 1703"/>
                  <a:gd name="T54" fmla="*/ 2329 w 2612"/>
                  <a:gd name="T55" fmla="*/ 1677 h 1703"/>
                  <a:gd name="T56" fmla="*/ 2234 w 2612"/>
                  <a:gd name="T57" fmla="*/ 1700 h 1703"/>
                  <a:gd name="T58" fmla="*/ 428 w 2612"/>
                  <a:gd name="T59" fmla="*/ 1703 h 1703"/>
                  <a:gd name="T60" fmla="*/ 330 w 2612"/>
                  <a:gd name="T61" fmla="*/ 1692 h 1703"/>
                  <a:gd name="T62" fmla="*/ 240 w 2612"/>
                  <a:gd name="T63" fmla="*/ 1659 h 1703"/>
                  <a:gd name="T64" fmla="*/ 160 w 2612"/>
                  <a:gd name="T65" fmla="*/ 1608 h 1703"/>
                  <a:gd name="T66" fmla="*/ 95 w 2612"/>
                  <a:gd name="T67" fmla="*/ 1542 h 1703"/>
                  <a:gd name="T68" fmla="*/ 43 w 2612"/>
                  <a:gd name="T69" fmla="*/ 1462 h 1703"/>
                  <a:gd name="T70" fmla="*/ 12 w 2612"/>
                  <a:gd name="T71" fmla="*/ 1372 h 1703"/>
                  <a:gd name="T72" fmla="*/ 0 w 2612"/>
                  <a:gd name="T73" fmla="*/ 1274 h 1703"/>
                  <a:gd name="T74" fmla="*/ 2 w 2612"/>
                  <a:gd name="T75" fmla="*/ 114 h 1703"/>
                  <a:gd name="T76" fmla="*/ 24 w 2612"/>
                  <a:gd name="T77" fmla="*/ 63 h 1703"/>
                  <a:gd name="T78" fmla="*/ 63 w 2612"/>
                  <a:gd name="T79" fmla="*/ 24 h 1703"/>
                  <a:gd name="T80" fmla="*/ 114 w 2612"/>
                  <a:gd name="T81" fmla="*/ 3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12" h="1703">
                    <a:moveTo>
                      <a:pt x="143" y="0"/>
                    </a:moveTo>
                    <a:lnTo>
                      <a:pt x="172" y="3"/>
                    </a:lnTo>
                    <a:lnTo>
                      <a:pt x="199" y="11"/>
                    </a:lnTo>
                    <a:lnTo>
                      <a:pt x="224" y="24"/>
                    </a:lnTo>
                    <a:lnTo>
                      <a:pt x="244" y="42"/>
                    </a:lnTo>
                    <a:lnTo>
                      <a:pt x="261" y="63"/>
                    </a:lnTo>
                    <a:lnTo>
                      <a:pt x="275" y="88"/>
                    </a:lnTo>
                    <a:lnTo>
                      <a:pt x="283" y="114"/>
                    </a:lnTo>
                    <a:lnTo>
                      <a:pt x="286" y="143"/>
                    </a:lnTo>
                    <a:lnTo>
                      <a:pt x="286" y="1274"/>
                    </a:lnTo>
                    <a:lnTo>
                      <a:pt x="289" y="1303"/>
                    </a:lnTo>
                    <a:lnTo>
                      <a:pt x="297" y="1329"/>
                    </a:lnTo>
                    <a:lnTo>
                      <a:pt x="311" y="1353"/>
                    </a:lnTo>
                    <a:lnTo>
                      <a:pt x="328" y="1374"/>
                    </a:lnTo>
                    <a:lnTo>
                      <a:pt x="349" y="1391"/>
                    </a:lnTo>
                    <a:lnTo>
                      <a:pt x="373" y="1404"/>
                    </a:lnTo>
                    <a:lnTo>
                      <a:pt x="400" y="1413"/>
                    </a:lnTo>
                    <a:lnTo>
                      <a:pt x="428" y="1416"/>
                    </a:lnTo>
                    <a:lnTo>
                      <a:pt x="2184" y="1416"/>
                    </a:lnTo>
                    <a:lnTo>
                      <a:pt x="2213" y="1413"/>
                    </a:lnTo>
                    <a:lnTo>
                      <a:pt x="2240" y="1404"/>
                    </a:lnTo>
                    <a:lnTo>
                      <a:pt x="2263" y="1391"/>
                    </a:lnTo>
                    <a:lnTo>
                      <a:pt x="2285" y="1374"/>
                    </a:lnTo>
                    <a:lnTo>
                      <a:pt x="2302" y="1353"/>
                    </a:lnTo>
                    <a:lnTo>
                      <a:pt x="2314" y="1329"/>
                    </a:lnTo>
                    <a:lnTo>
                      <a:pt x="2324" y="1303"/>
                    </a:lnTo>
                    <a:lnTo>
                      <a:pt x="2326" y="1274"/>
                    </a:lnTo>
                    <a:lnTo>
                      <a:pt x="2326" y="143"/>
                    </a:lnTo>
                    <a:lnTo>
                      <a:pt x="2329" y="114"/>
                    </a:lnTo>
                    <a:lnTo>
                      <a:pt x="2337" y="88"/>
                    </a:lnTo>
                    <a:lnTo>
                      <a:pt x="2350" y="63"/>
                    </a:lnTo>
                    <a:lnTo>
                      <a:pt x="2368" y="42"/>
                    </a:lnTo>
                    <a:lnTo>
                      <a:pt x="2389" y="24"/>
                    </a:lnTo>
                    <a:lnTo>
                      <a:pt x="2414" y="11"/>
                    </a:lnTo>
                    <a:lnTo>
                      <a:pt x="2440" y="3"/>
                    </a:lnTo>
                    <a:lnTo>
                      <a:pt x="2469" y="0"/>
                    </a:lnTo>
                    <a:lnTo>
                      <a:pt x="2498" y="3"/>
                    </a:lnTo>
                    <a:lnTo>
                      <a:pt x="2525" y="11"/>
                    </a:lnTo>
                    <a:lnTo>
                      <a:pt x="2549" y="24"/>
                    </a:lnTo>
                    <a:lnTo>
                      <a:pt x="2570" y="42"/>
                    </a:lnTo>
                    <a:lnTo>
                      <a:pt x="2588" y="63"/>
                    </a:lnTo>
                    <a:lnTo>
                      <a:pt x="2601" y="88"/>
                    </a:lnTo>
                    <a:lnTo>
                      <a:pt x="2609" y="114"/>
                    </a:lnTo>
                    <a:lnTo>
                      <a:pt x="2612" y="143"/>
                    </a:lnTo>
                    <a:lnTo>
                      <a:pt x="2612" y="1274"/>
                    </a:lnTo>
                    <a:lnTo>
                      <a:pt x="2609" y="1323"/>
                    </a:lnTo>
                    <a:lnTo>
                      <a:pt x="2601" y="1372"/>
                    </a:lnTo>
                    <a:lnTo>
                      <a:pt x="2588" y="1418"/>
                    </a:lnTo>
                    <a:lnTo>
                      <a:pt x="2568" y="1462"/>
                    </a:lnTo>
                    <a:lnTo>
                      <a:pt x="2546" y="1504"/>
                    </a:lnTo>
                    <a:lnTo>
                      <a:pt x="2518" y="1542"/>
                    </a:lnTo>
                    <a:lnTo>
                      <a:pt x="2486" y="1577"/>
                    </a:lnTo>
                    <a:lnTo>
                      <a:pt x="2452" y="1608"/>
                    </a:lnTo>
                    <a:lnTo>
                      <a:pt x="2414" y="1635"/>
                    </a:lnTo>
                    <a:lnTo>
                      <a:pt x="2373" y="1659"/>
                    </a:lnTo>
                    <a:lnTo>
                      <a:pt x="2329" y="1677"/>
                    </a:lnTo>
                    <a:lnTo>
                      <a:pt x="2283" y="1692"/>
                    </a:lnTo>
                    <a:lnTo>
                      <a:pt x="2234" y="1700"/>
                    </a:lnTo>
                    <a:lnTo>
                      <a:pt x="2184" y="1703"/>
                    </a:lnTo>
                    <a:lnTo>
                      <a:pt x="428" y="1703"/>
                    </a:lnTo>
                    <a:lnTo>
                      <a:pt x="378" y="1700"/>
                    </a:lnTo>
                    <a:lnTo>
                      <a:pt x="330" y="1692"/>
                    </a:lnTo>
                    <a:lnTo>
                      <a:pt x="284" y="1677"/>
                    </a:lnTo>
                    <a:lnTo>
                      <a:pt x="240" y="1659"/>
                    </a:lnTo>
                    <a:lnTo>
                      <a:pt x="199" y="1635"/>
                    </a:lnTo>
                    <a:lnTo>
                      <a:pt x="160" y="1608"/>
                    </a:lnTo>
                    <a:lnTo>
                      <a:pt x="125" y="1577"/>
                    </a:lnTo>
                    <a:lnTo>
                      <a:pt x="95" y="1542"/>
                    </a:lnTo>
                    <a:lnTo>
                      <a:pt x="67" y="1504"/>
                    </a:lnTo>
                    <a:lnTo>
                      <a:pt x="43" y="1462"/>
                    </a:lnTo>
                    <a:lnTo>
                      <a:pt x="25" y="1418"/>
                    </a:lnTo>
                    <a:lnTo>
                      <a:pt x="12" y="1372"/>
                    </a:lnTo>
                    <a:lnTo>
                      <a:pt x="2" y="1323"/>
                    </a:lnTo>
                    <a:lnTo>
                      <a:pt x="0" y="1274"/>
                    </a:lnTo>
                    <a:lnTo>
                      <a:pt x="0" y="143"/>
                    </a:lnTo>
                    <a:lnTo>
                      <a:pt x="2" y="114"/>
                    </a:lnTo>
                    <a:lnTo>
                      <a:pt x="12" y="88"/>
                    </a:lnTo>
                    <a:lnTo>
                      <a:pt x="24" y="63"/>
                    </a:lnTo>
                    <a:lnTo>
                      <a:pt x="42" y="42"/>
                    </a:lnTo>
                    <a:lnTo>
                      <a:pt x="63" y="24"/>
                    </a:lnTo>
                    <a:lnTo>
                      <a:pt x="87" y="11"/>
                    </a:lnTo>
                    <a:lnTo>
                      <a:pt x="114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16" name="Freeform 34"/>
              <p:cNvSpPr>
                <a:spLocks/>
              </p:cNvSpPr>
              <p:nvPr/>
            </p:nvSpPr>
            <p:spPr bwMode="auto">
              <a:xfrm>
                <a:off x="5195888" y="3946525"/>
                <a:ext cx="152400" cy="285750"/>
              </a:xfrm>
              <a:custGeom>
                <a:avLst/>
                <a:gdLst>
                  <a:gd name="T0" fmla="*/ 143 w 287"/>
                  <a:gd name="T1" fmla="*/ 0 h 540"/>
                  <a:gd name="T2" fmla="*/ 172 w 287"/>
                  <a:gd name="T3" fmla="*/ 3 h 540"/>
                  <a:gd name="T4" fmla="*/ 200 w 287"/>
                  <a:gd name="T5" fmla="*/ 11 h 540"/>
                  <a:gd name="T6" fmla="*/ 223 w 287"/>
                  <a:gd name="T7" fmla="*/ 24 h 540"/>
                  <a:gd name="T8" fmla="*/ 245 w 287"/>
                  <a:gd name="T9" fmla="*/ 42 h 540"/>
                  <a:gd name="T10" fmla="*/ 262 w 287"/>
                  <a:gd name="T11" fmla="*/ 63 h 540"/>
                  <a:gd name="T12" fmla="*/ 275 w 287"/>
                  <a:gd name="T13" fmla="*/ 88 h 540"/>
                  <a:gd name="T14" fmla="*/ 284 w 287"/>
                  <a:gd name="T15" fmla="*/ 114 h 540"/>
                  <a:gd name="T16" fmla="*/ 287 w 287"/>
                  <a:gd name="T17" fmla="*/ 143 h 540"/>
                  <a:gd name="T18" fmla="*/ 287 w 287"/>
                  <a:gd name="T19" fmla="*/ 396 h 540"/>
                  <a:gd name="T20" fmla="*/ 284 w 287"/>
                  <a:gd name="T21" fmla="*/ 426 h 540"/>
                  <a:gd name="T22" fmla="*/ 275 w 287"/>
                  <a:gd name="T23" fmla="*/ 453 h 540"/>
                  <a:gd name="T24" fmla="*/ 262 w 287"/>
                  <a:gd name="T25" fmla="*/ 477 h 540"/>
                  <a:gd name="T26" fmla="*/ 245 w 287"/>
                  <a:gd name="T27" fmla="*/ 498 h 540"/>
                  <a:gd name="T28" fmla="*/ 223 w 287"/>
                  <a:gd name="T29" fmla="*/ 515 h 540"/>
                  <a:gd name="T30" fmla="*/ 200 w 287"/>
                  <a:gd name="T31" fmla="*/ 529 h 540"/>
                  <a:gd name="T32" fmla="*/ 172 w 287"/>
                  <a:gd name="T33" fmla="*/ 537 h 540"/>
                  <a:gd name="T34" fmla="*/ 143 w 287"/>
                  <a:gd name="T35" fmla="*/ 540 h 540"/>
                  <a:gd name="T36" fmla="*/ 115 w 287"/>
                  <a:gd name="T37" fmla="*/ 537 h 540"/>
                  <a:gd name="T38" fmla="*/ 88 w 287"/>
                  <a:gd name="T39" fmla="*/ 529 h 540"/>
                  <a:gd name="T40" fmla="*/ 64 w 287"/>
                  <a:gd name="T41" fmla="*/ 515 h 540"/>
                  <a:gd name="T42" fmla="*/ 42 w 287"/>
                  <a:gd name="T43" fmla="*/ 498 h 540"/>
                  <a:gd name="T44" fmla="*/ 25 w 287"/>
                  <a:gd name="T45" fmla="*/ 477 h 540"/>
                  <a:gd name="T46" fmla="*/ 11 w 287"/>
                  <a:gd name="T47" fmla="*/ 453 h 540"/>
                  <a:gd name="T48" fmla="*/ 3 w 287"/>
                  <a:gd name="T49" fmla="*/ 426 h 540"/>
                  <a:gd name="T50" fmla="*/ 0 w 287"/>
                  <a:gd name="T51" fmla="*/ 396 h 540"/>
                  <a:gd name="T52" fmla="*/ 0 w 287"/>
                  <a:gd name="T53" fmla="*/ 143 h 540"/>
                  <a:gd name="T54" fmla="*/ 3 w 287"/>
                  <a:gd name="T55" fmla="*/ 114 h 540"/>
                  <a:gd name="T56" fmla="*/ 11 w 287"/>
                  <a:gd name="T57" fmla="*/ 88 h 540"/>
                  <a:gd name="T58" fmla="*/ 25 w 287"/>
                  <a:gd name="T59" fmla="*/ 63 h 540"/>
                  <a:gd name="T60" fmla="*/ 42 w 287"/>
                  <a:gd name="T61" fmla="*/ 42 h 540"/>
                  <a:gd name="T62" fmla="*/ 64 w 287"/>
                  <a:gd name="T63" fmla="*/ 24 h 540"/>
                  <a:gd name="T64" fmla="*/ 88 w 287"/>
                  <a:gd name="T65" fmla="*/ 11 h 540"/>
                  <a:gd name="T66" fmla="*/ 115 w 287"/>
                  <a:gd name="T67" fmla="*/ 3 h 540"/>
                  <a:gd name="T68" fmla="*/ 143 w 287"/>
                  <a:gd name="T69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7" h="540">
                    <a:moveTo>
                      <a:pt x="143" y="0"/>
                    </a:moveTo>
                    <a:lnTo>
                      <a:pt x="172" y="3"/>
                    </a:lnTo>
                    <a:lnTo>
                      <a:pt x="200" y="11"/>
                    </a:lnTo>
                    <a:lnTo>
                      <a:pt x="223" y="24"/>
                    </a:lnTo>
                    <a:lnTo>
                      <a:pt x="245" y="42"/>
                    </a:lnTo>
                    <a:lnTo>
                      <a:pt x="262" y="63"/>
                    </a:lnTo>
                    <a:lnTo>
                      <a:pt x="275" y="88"/>
                    </a:lnTo>
                    <a:lnTo>
                      <a:pt x="284" y="114"/>
                    </a:lnTo>
                    <a:lnTo>
                      <a:pt x="287" y="143"/>
                    </a:lnTo>
                    <a:lnTo>
                      <a:pt x="287" y="396"/>
                    </a:lnTo>
                    <a:lnTo>
                      <a:pt x="284" y="426"/>
                    </a:lnTo>
                    <a:lnTo>
                      <a:pt x="275" y="453"/>
                    </a:lnTo>
                    <a:lnTo>
                      <a:pt x="262" y="477"/>
                    </a:lnTo>
                    <a:lnTo>
                      <a:pt x="245" y="498"/>
                    </a:lnTo>
                    <a:lnTo>
                      <a:pt x="223" y="515"/>
                    </a:lnTo>
                    <a:lnTo>
                      <a:pt x="200" y="529"/>
                    </a:lnTo>
                    <a:lnTo>
                      <a:pt x="172" y="537"/>
                    </a:lnTo>
                    <a:lnTo>
                      <a:pt x="143" y="540"/>
                    </a:lnTo>
                    <a:lnTo>
                      <a:pt x="115" y="537"/>
                    </a:lnTo>
                    <a:lnTo>
                      <a:pt x="88" y="529"/>
                    </a:lnTo>
                    <a:lnTo>
                      <a:pt x="64" y="515"/>
                    </a:lnTo>
                    <a:lnTo>
                      <a:pt x="42" y="498"/>
                    </a:lnTo>
                    <a:lnTo>
                      <a:pt x="25" y="477"/>
                    </a:lnTo>
                    <a:lnTo>
                      <a:pt x="11" y="453"/>
                    </a:lnTo>
                    <a:lnTo>
                      <a:pt x="3" y="426"/>
                    </a:lnTo>
                    <a:lnTo>
                      <a:pt x="0" y="396"/>
                    </a:lnTo>
                    <a:lnTo>
                      <a:pt x="0" y="143"/>
                    </a:lnTo>
                    <a:lnTo>
                      <a:pt x="3" y="114"/>
                    </a:lnTo>
                    <a:lnTo>
                      <a:pt x="11" y="88"/>
                    </a:lnTo>
                    <a:lnTo>
                      <a:pt x="25" y="63"/>
                    </a:lnTo>
                    <a:lnTo>
                      <a:pt x="42" y="42"/>
                    </a:lnTo>
                    <a:lnTo>
                      <a:pt x="64" y="24"/>
                    </a:lnTo>
                    <a:lnTo>
                      <a:pt x="88" y="11"/>
                    </a:lnTo>
                    <a:lnTo>
                      <a:pt x="115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17" name="Freeform 35"/>
              <p:cNvSpPr>
                <a:spLocks/>
              </p:cNvSpPr>
              <p:nvPr/>
            </p:nvSpPr>
            <p:spPr bwMode="auto">
              <a:xfrm>
                <a:off x="5456238" y="3670300"/>
                <a:ext cx="150813" cy="561975"/>
              </a:xfrm>
              <a:custGeom>
                <a:avLst/>
                <a:gdLst>
                  <a:gd name="T0" fmla="*/ 142 w 285"/>
                  <a:gd name="T1" fmla="*/ 0 h 1063"/>
                  <a:gd name="T2" fmla="*/ 172 w 285"/>
                  <a:gd name="T3" fmla="*/ 3 h 1063"/>
                  <a:gd name="T4" fmla="*/ 198 w 285"/>
                  <a:gd name="T5" fmla="*/ 11 h 1063"/>
                  <a:gd name="T6" fmla="*/ 223 w 285"/>
                  <a:gd name="T7" fmla="*/ 24 h 1063"/>
                  <a:gd name="T8" fmla="*/ 243 w 285"/>
                  <a:gd name="T9" fmla="*/ 42 h 1063"/>
                  <a:gd name="T10" fmla="*/ 261 w 285"/>
                  <a:gd name="T11" fmla="*/ 63 h 1063"/>
                  <a:gd name="T12" fmla="*/ 274 w 285"/>
                  <a:gd name="T13" fmla="*/ 88 h 1063"/>
                  <a:gd name="T14" fmla="*/ 282 w 285"/>
                  <a:gd name="T15" fmla="*/ 114 h 1063"/>
                  <a:gd name="T16" fmla="*/ 285 w 285"/>
                  <a:gd name="T17" fmla="*/ 143 h 1063"/>
                  <a:gd name="T18" fmla="*/ 285 w 285"/>
                  <a:gd name="T19" fmla="*/ 919 h 1063"/>
                  <a:gd name="T20" fmla="*/ 282 w 285"/>
                  <a:gd name="T21" fmla="*/ 949 h 1063"/>
                  <a:gd name="T22" fmla="*/ 274 w 285"/>
                  <a:gd name="T23" fmla="*/ 976 h 1063"/>
                  <a:gd name="T24" fmla="*/ 261 w 285"/>
                  <a:gd name="T25" fmla="*/ 1000 h 1063"/>
                  <a:gd name="T26" fmla="*/ 243 w 285"/>
                  <a:gd name="T27" fmla="*/ 1021 h 1063"/>
                  <a:gd name="T28" fmla="*/ 222 w 285"/>
                  <a:gd name="T29" fmla="*/ 1038 h 1063"/>
                  <a:gd name="T30" fmla="*/ 198 w 285"/>
                  <a:gd name="T31" fmla="*/ 1052 h 1063"/>
                  <a:gd name="T32" fmla="*/ 171 w 285"/>
                  <a:gd name="T33" fmla="*/ 1060 h 1063"/>
                  <a:gd name="T34" fmla="*/ 142 w 285"/>
                  <a:gd name="T35" fmla="*/ 1063 h 1063"/>
                  <a:gd name="T36" fmla="*/ 113 w 285"/>
                  <a:gd name="T37" fmla="*/ 1060 h 1063"/>
                  <a:gd name="T38" fmla="*/ 87 w 285"/>
                  <a:gd name="T39" fmla="*/ 1052 h 1063"/>
                  <a:gd name="T40" fmla="*/ 62 w 285"/>
                  <a:gd name="T41" fmla="*/ 1038 h 1063"/>
                  <a:gd name="T42" fmla="*/ 40 w 285"/>
                  <a:gd name="T43" fmla="*/ 1021 h 1063"/>
                  <a:gd name="T44" fmla="*/ 23 w 285"/>
                  <a:gd name="T45" fmla="*/ 1000 h 1063"/>
                  <a:gd name="T46" fmla="*/ 11 w 285"/>
                  <a:gd name="T47" fmla="*/ 976 h 1063"/>
                  <a:gd name="T48" fmla="*/ 2 w 285"/>
                  <a:gd name="T49" fmla="*/ 949 h 1063"/>
                  <a:gd name="T50" fmla="*/ 0 w 285"/>
                  <a:gd name="T51" fmla="*/ 919 h 1063"/>
                  <a:gd name="T52" fmla="*/ 0 w 285"/>
                  <a:gd name="T53" fmla="*/ 143 h 1063"/>
                  <a:gd name="T54" fmla="*/ 2 w 285"/>
                  <a:gd name="T55" fmla="*/ 114 h 1063"/>
                  <a:gd name="T56" fmla="*/ 11 w 285"/>
                  <a:gd name="T57" fmla="*/ 88 h 1063"/>
                  <a:gd name="T58" fmla="*/ 23 w 285"/>
                  <a:gd name="T59" fmla="*/ 63 h 1063"/>
                  <a:gd name="T60" fmla="*/ 40 w 285"/>
                  <a:gd name="T61" fmla="*/ 42 h 1063"/>
                  <a:gd name="T62" fmla="*/ 62 w 285"/>
                  <a:gd name="T63" fmla="*/ 24 h 1063"/>
                  <a:gd name="T64" fmla="*/ 87 w 285"/>
                  <a:gd name="T65" fmla="*/ 11 h 1063"/>
                  <a:gd name="T66" fmla="*/ 113 w 285"/>
                  <a:gd name="T67" fmla="*/ 3 h 1063"/>
                  <a:gd name="T68" fmla="*/ 142 w 285"/>
                  <a:gd name="T69" fmla="*/ 0 h 1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5" h="1063">
                    <a:moveTo>
                      <a:pt x="142" y="0"/>
                    </a:moveTo>
                    <a:lnTo>
                      <a:pt x="172" y="3"/>
                    </a:lnTo>
                    <a:lnTo>
                      <a:pt x="198" y="11"/>
                    </a:lnTo>
                    <a:lnTo>
                      <a:pt x="223" y="24"/>
                    </a:lnTo>
                    <a:lnTo>
                      <a:pt x="243" y="42"/>
                    </a:lnTo>
                    <a:lnTo>
                      <a:pt x="261" y="63"/>
                    </a:lnTo>
                    <a:lnTo>
                      <a:pt x="274" y="88"/>
                    </a:lnTo>
                    <a:lnTo>
                      <a:pt x="282" y="114"/>
                    </a:lnTo>
                    <a:lnTo>
                      <a:pt x="285" y="143"/>
                    </a:lnTo>
                    <a:lnTo>
                      <a:pt x="285" y="919"/>
                    </a:lnTo>
                    <a:lnTo>
                      <a:pt x="282" y="949"/>
                    </a:lnTo>
                    <a:lnTo>
                      <a:pt x="274" y="976"/>
                    </a:lnTo>
                    <a:lnTo>
                      <a:pt x="261" y="1000"/>
                    </a:lnTo>
                    <a:lnTo>
                      <a:pt x="243" y="1021"/>
                    </a:lnTo>
                    <a:lnTo>
                      <a:pt x="222" y="1038"/>
                    </a:lnTo>
                    <a:lnTo>
                      <a:pt x="198" y="1052"/>
                    </a:lnTo>
                    <a:lnTo>
                      <a:pt x="171" y="1060"/>
                    </a:lnTo>
                    <a:lnTo>
                      <a:pt x="142" y="1063"/>
                    </a:lnTo>
                    <a:lnTo>
                      <a:pt x="113" y="1060"/>
                    </a:lnTo>
                    <a:lnTo>
                      <a:pt x="87" y="1052"/>
                    </a:lnTo>
                    <a:lnTo>
                      <a:pt x="62" y="1038"/>
                    </a:lnTo>
                    <a:lnTo>
                      <a:pt x="40" y="1021"/>
                    </a:lnTo>
                    <a:lnTo>
                      <a:pt x="23" y="1000"/>
                    </a:lnTo>
                    <a:lnTo>
                      <a:pt x="11" y="976"/>
                    </a:lnTo>
                    <a:lnTo>
                      <a:pt x="2" y="949"/>
                    </a:lnTo>
                    <a:lnTo>
                      <a:pt x="0" y="919"/>
                    </a:lnTo>
                    <a:lnTo>
                      <a:pt x="0" y="143"/>
                    </a:lnTo>
                    <a:lnTo>
                      <a:pt x="2" y="114"/>
                    </a:lnTo>
                    <a:lnTo>
                      <a:pt x="11" y="88"/>
                    </a:lnTo>
                    <a:lnTo>
                      <a:pt x="23" y="63"/>
                    </a:lnTo>
                    <a:lnTo>
                      <a:pt x="40" y="42"/>
                    </a:lnTo>
                    <a:lnTo>
                      <a:pt x="62" y="24"/>
                    </a:lnTo>
                    <a:lnTo>
                      <a:pt x="87" y="11"/>
                    </a:lnTo>
                    <a:lnTo>
                      <a:pt x="113" y="3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18" name="Freeform 36"/>
              <p:cNvSpPr>
                <a:spLocks/>
              </p:cNvSpPr>
              <p:nvPr/>
            </p:nvSpPr>
            <p:spPr bwMode="auto">
              <a:xfrm>
                <a:off x="5716588" y="3808413"/>
                <a:ext cx="150813" cy="423863"/>
              </a:xfrm>
              <a:custGeom>
                <a:avLst/>
                <a:gdLst>
                  <a:gd name="T0" fmla="*/ 142 w 286"/>
                  <a:gd name="T1" fmla="*/ 0 h 802"/>
                  <a:gd name="T2" fmla="*/ 172 w 286"/>
                  <a:gd name="T3" fmla="*/ 3 h 802"/>
                  <a:gd name="T4" fmla="*/ 199 w 286"/>
                  <a:gd name="T5" fmla="*/ 11 h 802"/>
                  <a:gd name="T6" fmla="*/ 223 w 286"/>
                  <a:gd name="T7" fmla="*/ 25 h 802"/>
                  <a:gd name="T8" fmla="*/ 244 w 286"/>
                  <a:gd name="T9" fmla="*/ 42 h 802"/>
                  <a:gd name="T10" fmla="*/ 261 w 286"/>
                  <a:gd name="T11" fmla="*/ 64 h 802"/>
                  <a:gd name="T12" fmla="*/ 274 w 286"/>
                  <a:gd name="T13" fmla="*/ 88 h 802"/>
                  <a:gd name="T14" fmla="*/ 283 w 286"/>
                  <a:gd name="T15" fmla="*/ 115 h 802"/>
                  <a:gd name="T16" fmla="*/ 286 w 286"/>
                  <a:gd name="T17" fmla="*/ 144 h 802"/>
                  <a:gd name="T18" fmla="*/ 286 w 286"/>
                  <a:gd name="T19" fmla="*/ 658 h 802"/>
                  <a:gd name="T20" fmla="*/ 283 w 286"/>
                  <a:gd name="T21" fmla="*/ 688 h 802"/>
                  <a:gd name="T22" fmla="*/ 274 w 286"/>
                  <a:gd name="T23" fmla="*/ 715 h 802"/>
                  <a:gd name="T24" fmla="*/ 261 w 286"/>
                  <a:gd name="T25" fmla="*/ 739 h 802"/>
                  <a:gd name="T26" fmla="*/ 244 w 286"/>
                  <a:gd name="T27" fmla="*/ 760 h 802"/>
                  <a:gd name="T28" fmla="*/ 223 w 286"/>
                  <a:gd name="T29" fmla="*/ 777 h 802"/>
                  <a:gd name="T30" fmla="*/ 199 w 286"/>
                  <a:gd name="T31" fmla="*/ 791 h 802"/>
                  <a:gd name="T32" fmla="*/ 172 w 286"/>
                  <a:gd name="T33" fmla="*/ 799 h 802"/>
                  <a:gd name="T34" fmla="*/ 142 w 286"/>
                  <a:gd name="T35" fmla="*/ 802 h 802"/>
                  <a:gd name="T36" fmla="*/ 114 w 286"/>
                  <a:gd name="T37" fmla="*/ 799 h 802"/>
                  <a:gd name="T38" fmla="*/ 87 w 286"/>
                  <a:gd name="T39" fmla="*/ 791 h 802"/>
                  <a:gd name="T40" fmla="*/ 62 w 286"/>
                  <a:gd name="T41" fmla="*/ 777 h 802"/>
                  <a:gd name="T42" fmla="*/ 42 w 286"/>
                  <a:gd name="T43" fmla="*/ 760 h 802"/>
                  <a:gd name="T44" fmla="*/ 24 w 286"/>
                  <a:gd name="T45" fmla="*/ 739 h 802"/>
                  <a:gd name="T46" fmla="*/ 11 w 286"/>
                  <a:gd name="T47" fmla="*/ 715 h 802"/>
                  <a:gd name="T48" fmla="*/ 2 w 286"/>
                  <a:gd name="T49" fmla="*/ 688 h 802"/>
                  <a:gd name="T50" fmla="*/ 0 w 286"/>
                  <a:gd name="T51" fmla="*/ 658 h 802"/>
                  <a:gd name="T52" fmla="*/ 0 w 286"/>
                  <a:gd name="T53" fmla="*/ 144 h 802"/>
                  <a:gd name="T54" fmla="*/ 2 w 286"/>
                  <a:gd name="T55" fmla="*/ 115 h 802"/>
                  <a:gd name="T56" fmla="*/ 11 w 286"/>
                  <a:gd name="T57" fmla="*/ 88 h 802"/>
                  <a:gd name="T58" fmla="*/ 24 w 286"/>
                  <a:gd name="T59" fmla="*/ 64 h 802"/>
                  <a:gd name="T60" fmla="*/ 42 w 286"/>
                  <a:gd name="T61" fmla="*/ 42 h 802"/>
                  <a:gd name="T62" fmla="*/ 62 w 286"/>
                  <a:gd name="T63" fmla="*/ 25 h 802"/>
                  <a:gd name="T64" fmla="*/ 87 w 286"/>
                  <a:gd name="T65" fmla="*/ 11 h 802"/>
                  <a:gd name="T66" fmla="*/ 114 w 286"/>
                  <a:gd name="T67" fmla="*/ 3 h 802"/>
                  <a:gd name="T68" fmla="*/ 142 w 286"/>
                  <a:gd name="T69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6" h="802">
                    <a:moveTo>
                      <a:pt x="142" y="0"/>
                    </a:moveTo>
                    <a:lnTo>
                      <a:pt x="172" y="3"/>
                    </a:lnTo>
                    <a:lnTo>
                      <a:pt x="199" y="11"/>
                    </a:lnTo>
                    <a:lnTo>
                      <a:pt x="223" y="25"/>
                    </a:lnTo>
                    <a:lnTo>
                      <a:pt x="244" y="42"/>
                    </a:lnTo>
                    <a:lnTo>
                      <a:pt x="261" y="64"/>
                    </a:lnTo>
                    <a:lnTo>
                      <a:pt x="274" y="88"/>
                    </a:lnTo>
                    <a:lnTo>
                      <a:pt x="283" y="115"/>
                    </a:lnTo>
                    <a:lnTo>
                      <a:pt x="286" y="144"/>
                    </a:lnTo>
                    <a:lnTo>
                      <a:pt x="286" y="658"/>
                    </a:lnTo>
                    <a:lnTo>
                      <a:pt x="283" y="688"/>
                    </a:lnTo>
                    <a:lnTo>
                      <a:pt x="274" y="715"/>
                    </a:lnTo>
                    <a:lnTo>
                      <a:pt x="261" y="739"/>
                    </a:lnTo>
                    <a:lnTo>
                      <a:pt x="244" y="760"/>
                    </a:lnTo>
                    <a:lnTo>
                      <a:pt x="223" y="777"/>
                    </a:lnTo>
                    <a:lnTo>
                      <a:pt x="199" y="791"/>
                    </a:lnTo>
                    <a:lnTo>
                      <a:pt x="172" y="799"/>
                    </a:lnTo>
                    <a:lnTo>
                      <a:pt x="142" y="802"/>
                    </a:lnTo>
                    <a:lnTo>
                      <a:pt x="114" y="799"/>
                    </a:lnTo>
                    <a:lnTo>
                      <a:pt x="87" y="791"/>
                    </a:lnTo>
                    <a:lnTo>
                      <a:pt x="62" y="777"/>
                    </a:lnTo>
                    <a:lnTo>
                      <a:pt x="42" y="760"/>
                    </a:lnTo>
                    <a:lnTo>
                      <a:pt x="24" y="739"/>
                    </a:lnTo>
                    <a:lnTo>
                      <a:pt x="11" y="715"/>
                    </a:lnTo>
                    <a:lnTo>
                      <a:pt x="2" y="688"/>
                    </a:lnTo>
                    <a:lnTo>
                      <a:pt x="0" y="658"/>
                    </a:lnTo>
                    <a:lnTo>
                      <a:pt x="0" y="144"/>
                    </a:lnTo>
                    <a:lnTo>
                      <a:pt x="2" y="115"/>
                    </a:lnTo>
                    <a:lnTo>
                      <a:pt x="11" y="88"/>
                    </a:lnTo>
                    <a:lnTo>
                      <a:pt x="24" y="64"/>
                    </a:lnTo>
                    <a:lnTo>
                      <a:pt x="42" y="42"/>
                    </a:lnTo>
                    <a:lnTo>
                      <a:pt x="62" y="25"/>
                    </a:lnTo>
                    <a:lnTo>
                      <a:pt x="87" y="11"/>
                    </a:lnTo>
                    <a:lnTo>
                      <a:pt x="114" y="3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19" name="Freeform 37"/>
              <p:cNvSpPr>
                <a:spLocks/>
              </p:cNvSpPr>
              <p:nvPr/>
            </p:nvSpPr>
            <p:spPr bwMode="auto">
              <a:xfrm>
                <a:off x="5153025" y="4670425"/>
                <a:ext cx="758825" cy="403225"/>
              </a:xfrm>
              <a:custGeom>
                <a:avLst/>
                <a:gdLst>
                  <a:gd name="T0" fmla="*/ 428 w 1434"/>
                  <a:gd name="T1" fmla="*/ 0 h 763"/>
                  <a:gd name="T2" fmla="*/ 1006 w 1434"/>
                  <a:gd name="T3" fmla="*/ 0 h 763"/>
                  <a:gd name="T4" fmla="*/ 1031 w 1434"/>
                  <a:gd name="T5" fmla="*/ 3 h 763"/>
                  <a:gd name="T6" fmla="*/ 1055 w 1434"/>
                  <a:gd name="T7" fmla="*/ 10 h 763"/>
                  <a:gd name="T8" fmla="*/ 1076 w 1434"/>
                  <a:gd name="T9" fmla="*/ 19 h 763"/>
                  <a:gd name="T10" fmla="*/ 1097 w 1434"/>
                  <a:gd name="T11" fmla="*/ 33 h 763"/>
                  <a:gd name="T12" fmla="*/ 1114 w 1434"/>
                  <a:gd name="T13" fmla="*/ 51 h 763"/>
                  <a:gd name="T14" fmla="*/ 1128 w 1434"/>
                  <a:gd name="T15" fmla="*/ 70 h 763"/>
                  <a:gd name="T16" fmla="*/ 1413 w 1434"/>
                  <a:gd name="T17" fmla="*/ 546 h 763"/>
                  <a:gd name="T18" fmla="*/ 1424 w 1434"/>
                  <a:gd name="T19" fmla="*/ 569 h 763"/>
                  <a:gd name="T20" fmla="*/ 1432 w 1434"/>
                  <a:gd name="T21" fmla="*/ 593 h 763"/>
                  <a:gd name="T22" fmla="*/ 1434 w 1434"/>
                  <a:gd name="T23" fmla="*/ 618 h 763"/>
                  <a:gd name="T24" fmla="*/ 1433 w 1434"/>
                  <a:gd name="T25" fmla="*/ 642 h 763"/>
                  <a:gd name="T26" fmla="*/ 1426 w 1434"/>
                  <a:gd name="T27" fmla="*/ 666 h 763"/>
                  <a:gd name="T28" fmla="*/ 1416 w 1434"/>
                  <a:gd name="T29" fmla="*/ 689 h 763"/>
                  <a:gd name="T30" fmla="*/ 1403 w 1434"/>
                  <a:gd name="T31" fmla="*/ 709 h 763"/>
                  <a:gd name="T32" fmla="*/ 1385 w 1434"/>
                  <a:gd name="T33" fmla="*/ 728 h 763"/>
                  <a:gd name="T34" fmla="*/ 1365 w 1434"/>
                  <a:gd name="T35" fmla="*/ 743 h 763"/>
                  <a:gd name="T36" fmla="*/ 1340 w 1434"/>
                  <a:gd name="T37" fmla="*/ 754 h 763"/>
                  <a:gd name="T38" fmla="*/ 1316 w 1434"/>
                  <a:gd name="T39" fmla="*/ 760 h 763"/>
                  <a:gd name="T40" fmla="*/ 1291 w 1434"/>
                  <a:gd name="T41" fmla="*/ 763 h 763"/>
                  <a:gd name="T42" fmla="*/ 1267 w 1434"/>
                  <a:gd name="T43" fmla="*/ 761 h 763"/>
                  <a:gd name="T44" fmla="*/ 1243 w 1434"/>
                  <a:gd name="T45" fmla="*/ 755 h 763"/>
                  <a:gd name="T46" fmla="*/ 1222 w 1434"/>
                  <a:gd name="T47" fmla="*/ 745 h 763"/>
                  <a:gd name="T48" fmla="*/ 1201 w 1434"/>
                  <a:gd name="T49" fmla="*/ 732 h 763"/>
                  <a:gd name="T50" fmla="*/ 1183 w 1434"/>
                  <a:gd name="T51" fmla="*/ 714 h 763"/>
                  <a:gd name="T52" fmla="*/ 1168 w 1434"/>
                  <a:gd name="T53" fmla="*/ 694 h 763"/>
                  <a:gd name="T54" fmla="*/ 925 w 1434"/>
                  <a:gd name="T55" fmla="*/ 288 h 763"/>
                  <a:gd name="T56" fmla="*/ 509 w 1434"/>
                  <a:gd name="T57" fmla="*/ 288 h 763"/>
                  <a:gd name="T58" fmla="*/ 266 w 1434"/>
                  <a:gd name="T59" fmla="*/ 694 h 763"/>
                  <a:gd name="T60" fmla="*/ 251 w 1434"/>
                  <a:gd name="T61" fmla="*/ 714 h 763"/>
                  <a:gd name="T62" fmla="*/ 233 w 1434"/>
                  <a:gd name="T63" fmla="*/ 732 h 763"/>
                  <a:gd name="T64" fmla="*/ 212 w 1434"/>
                  <a:gd name="T65" fmla="*/ 745 h 763"/>
                  <a:gd name="T66" fmla="*/ 190 w 1434"/>
                  <a:gd name="T67" fmla="*/ 755 h 763"/>
                  <a:gd name="T68" fmla="*/ 166 w 1434"/>
                  <a:gd name="T69" fmla="*/ 761 h 763"/>
                  <a:gd name="T70" fmla="*/ 141 w 1434"/>
                  <a:gd name="T71" fmla="*/ 763 h 763"/>
                  <a:gd name="T72" fmla="*/ 117 w 1434"/>
                  <a:gd name="T73" fmla="*/ 760 h 763"/>
                  <a:gd name="T74" fmla="*/ 93 w 1434"/>
                  <a:gd name="T75" fmla="*/ 754 h 763"/>
                  <a:gd name="T76" fmla="*/ 70 w 1434"/>
                  <a:gd name="T77" fmla="*/ 743 h 763"/>
                  <a:gd name="T78" fmla="*/ 49 w 1434"/>
                  <a:gd name="T79" fmla="*/ 728 h 763"/>
                  <a:gd name="T80" fmla="*/ 32 w 1434"/>
                  <a:gd name="T81" fmla="*/ 709 h 763"/>
                  <a:gd name="T82" fmla="*/ 18 w 1434"/>
                  <a:gd name="T83" fmla="*/ 689 h 763"/>
                  <a:gd name="T84" fmla="*/ 8 w 1434"/>
                  <a:gd name="T85" fmla="*/ 666 h 763"/>
                  <a:gd name="T86" fmla="*/ 2 w 1434"/>
                  <a:gd name="T87" fmla="*/ 642 h 763"/>
                  <a:gd name="T88" fmla="*/ 0 w 1434"/>
                  <a:gd name="T89" fmla="*/ 618 h 763"/>
                  <a:gd name="T90" fmla="*/ 3 w 1434"/>
                  <a:gd name="T91" fmla="*/ 593 h 763"/>
                  <a:gd name="T92" fmla="*/ 9 w 1434"/>
                  <a:gd name="T93" fmla="*/ 569 h 763"/>
                  <a:gd name="T94" fmla="*/ 21 w 1434"/>
                  <a:gd name="T95" fmla="*/ 546 h 763"/>
                  <a:gd name="T96" fmla="*/ 305 w 1434"/>
                  <a:gd name="T97" fmla="*/ 70 h 763"/>
                  <a:gd name="T98" fmla="*/ 321 w 1434"/>
                  <a:gd name="T99" fmla="*/ 51 h 763"/>
                  <a:gd name="T100" fmla="*/ 338 w 1434"/>
                  <a:gd name="T101" fmla="*/ 33 h 763"/>
                  <a:gd name="T102" fmla="*/ 357 w 1434"/>
                  <a:gd name="T103" fmla="*/ 19 h 763"/>
                  <a:gd name="T104" fmla="*/ 380 w 1434"/>
                  <a:gd name="T105" fmla="*/ 10 h 763"/>
                  <a:gd name="T106" fmla="*/ 404 w 1434"/>
                  <a:gd name="T107" fmla="*/ 3 h 763"/>
                  <a:gd name="T108" fmla="*/ 428 w 1434"/>
                  <a:gd name="T109" fmla="*/ 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34" h="763">
                    <a:moveTo>
                      <a:pt x="428" y="0"/>
                    </a:moveTo>
                    <a:lnTo>
                      <a:pt x="1006" y="0"/>
                    </a:lnTo>
                    <a:lnTo>
                      <a:pt x="1031" y="3"/>
                    </a:lnTo>
                    <a:lnTo>
                      <a:pt x="1055" y="10"/>
                    </a:lnTo>
                    <a:lnTo>
                      <a:pt x="1076" y="19"/>
                    </a:lnTo>
                    <a:lnTo>
                      <a:pt x="1097" y="33"/>
                    </a:lnTo>
                    <a:lnTo>
                      <a:pt x="1114" y="51"/>
                    </a:lnTo>
                    <a:lnTo>
                      <a:pt x="1128" y="70"/>
                    </a:lnTo>
                    <a:lnTo>
                      <a:pt x="1413" y="546"/>
                    </a:lnTo>
                    <a:lnTo>
                      <a:pt x="1424" y="569"/>
                    </a:lnTo>
                    <a:lnTo>
                      <a:pt x="1432" y="593"/>
                    </a:lnTo>
                    <a:lnTo>
                      <a:pt x="1434" y="618"/>
                    </a:lnTo>
                    <a:lnTo>
                      <a:pt x="1433" y="642"/>
                    </a:lnTo>
                    <a:lnTo>
                      <a:pt x="1426" y="666"/>
                    </a:lnTo>
                    <a:lnTo>
                      <a:pt x="1416" y="689"/>
                    </a:lnTo>
                    <a:lnTo>
                      <a:pt x="1403" y="709"/>
                    </a:lnTo>
                    <a:lnTo>
                      <a:pt x="1385" y="728"/>
                    </a:lnTo>
                    <a:lnTo>
                      <a:pt x="1365" y="743"/>
                    </a:lnTo>
                    <a:lnTo>
                      <a:pt x="1340" y="754"/>
                    </a:lnTo>
                    <a:lnTo>
                      <a:pt x="1316" y="760"/>
                    </a:lnTo>
                    <a:lnTo>
                      <a:pt x="1291" y="763"/>
                    </a:lnTo>
                    <a:lnTo>
                      <a:pt x="1267" y="761"/>
                    </a:lnTo>
                    <a:lnTo>
                      <a:pt x="1243" y="755"/>
                    </a:lnTo>
                    <a:lnTo>
                      <a:pt x="1222" y="745"/>
                    </a:lnTo>
                    <a:lnTo>
                      <a:pt x="1201" y="732"/>
                    </a:lnTo>
                    <a:lnTo>
                      <a:pt x="1183" y="714"/>
                    </a:lnTo>
                    <a:lnTo>
                      <a:pt x="1168" y="694"/>
                    </a:lnTo>
                    <a:lnTo>
                      <a:pt x="925" y="288"/>
                    </a:lnTo>
                    <a:lnTo>
                      <a:pt x="509" y="288"/>
                    </a:lnTo>
                    <a:lnTo>
                      <a:pt x="266" y="694"/>
                    </a:lnTo>
                    <a:lnTo>
                      <a:pt x="251" y="714"/>
                    </a:lnTo>
                    <a:lnTo>
                      <a:pt x="233" y="732"/>
                    </a:lnTo>
                    <a:lnTo>
                      <a:pt x="212" y="745"/>
                    </a:lnTo>
                    <a:lnTo>
                      <a:pt x="190" y="755"/>
                    </a:lnTo>
                    <a:lnTo>
                      <a:pt x="166" y="761"/>
                    </a:lnTo>
                    <a:lnTo>
                      <a:pt x="141" y="763"/>
                    </a:lnTo>
                    <a:lnTo>
                      <a:pt x="117" y="760"/>
                    </a:lnTo>
                    <a:lnTo>
                      <a:pt x="93" y="754"/>
                    </a:lnTo>
                    <a:lnTo>
                      <a:pt x="70" y="743"/>
                    </a:lnTo>
                    <a:lnTo>
                      <a:pt x="49" y="728"/>
                    </a:lnTo>
                    <a:lnTo>
                      <a:pt x="32" y="709"/>
                    </a:lnTo>
                    <a:lnTo>
                      <a:pt x="18" y="689"/>
                    </a:lnTo>
                    <a:lnTo>
                      <a:pt x="8" y="666"/>
                    </a:lnTo>
                    <a:lnTo>
                      <a:pt x="2" y="642"/>
                    </a:lnTo>
                    <a:lnTo>
                      <a:pt x="0" y="618"/>
                    </a:lnTo>
                    <a:lnTo>
                      <a:pt x="3" y="593"/>
                    </a:lnTo>
                    <a:lnTo>
                      <a:pt x="9" y="569"/>
                    </a:lnTo>
                    <a:lnTo>
                      <a:pt x="21" y="546"/>
                    </a:lnTo>
                    <a:lnTo>
                      <a:pt x="305" y="70"/>
                    </a:lnTo>
                    <a:lnTo>
                      <a:pt x="321" y="51"/>
                    </a:lnTo>
                    <a:lnTo>
                      <a:pt x="338" y="33"/>
                    </a:lnTo>
                    <a:lnTo>
                      <a:pt x="357" y="19"/>
                    </a:lnTo>
                    <a:lnTo>
                      <a:pt x="380" y="10"/>
                    </a:lnTo>
                    <a:lnTo>
                      <a:pt x="404" y="3"/>
                    </a:lnTo>
                    <a:lnTo>
                      <a:pt x="4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351" dirty="0">
                  <a:solidFill>
                    <a:srgbClr val="A1A1A1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633916" y="2545261"/>
              <a:ext cx="1768989" cy="129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4">
                <a:lnSpc>
                  <a:spcPct val="150000"/>
                </a:lnSpc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杨淇深完成的主要工作：</a:t>
              </a:r>
              <a:endParaRPr lang="id-ID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数据库设计</a:t>
              </a:r>
              <a:endParaRPr lang="en-US" altLang="zh-CN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数据库环境的搭建</a:t>
              </a:r>
              <a:endParaRPr lang="en-US" altLang="zh-CN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前端页面的开发</a:t>
              </a:r>
              <a:endParaRPr lang="en-US" altLang="zh-CN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SRS</a:t>
              </a: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需求文档的编写</a:t>
              </a:r>
              <a:endParaRPr lang="en-US" altLang="zh-CN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  <a:p>
              <a:pPr marL="171450" indent="-171450" defTabSz="914354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SDS</a:t>
              </a:r>
              <a:r>
                <a:rPr lang="zh-CN" altLang="en-US" sz="1200" b="1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文档的编写</a:t>
              </a:r>
              <a:endParaRPr lang="id-ID" sz="1200" b="1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</p:grpSp>
      <p:sp>
        <p:nvSpPr>
          <p:cNvPr id="27" name="日期占位符 26">
            <a:extLst>
              <a:ext uri="{FF2B5EF4-FFF2-40B4-BE49-F238E27FC236}">
                <a16:creationId xmlns:a16="http://schemas.microsoft.com/office/drawing/2014/main" id="{02F1BB01-5043-4916-8E81-DB079BC662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defTabSz="914354"/>
            <a:r>
              <a:rPr lang="zh-CN" altLang="en-US" dirty="0">
                <a:solidFill>
                  <a:srgbClr val="A1A1A1">
                    <a:tint val="75000"/>
                  </a:srgbClr>
                </a:solidFill>
                <a:latin typeface="Calibri"/>
                <a:ea typeface="微软雅黑"/>
              </a:rPr>
              <a:t>同济大学软件学院</a:t>
            </a:r>
            <a:endParaRPr lang="id-ID" altLang="zh-CN" dirty="0">
              <a:solidFill>
                <a:srgbClr val="A1A1A1">
                  <a:tint val="75000"/>
                </a:srgbClr>
              </a:solidFill>
              <a:latin typeface="Calibri"/>
              <a:ea typeface="微软雅黑"/>
            </a:endParaRPr>
          </a:p>
        </p:txBody>
      </p:sp>
      <p:sp>
        <p:nvSpPr>
          <p:cNvPr id="28" name="页脚占位符 27">
            <a:extLst>
              <a:ext uri="{FF2B5EF4-FFF2-40B4-BE49-F238E27FC236}">
                <a16:creationId xmlns:a16="http://schemas.microsoft.com/office/drawing/2014/main" id="{1CFF8D5F-20A3-4B80-8ECA-4DE9B06F679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354"/>
            <a:r>
              <a:rPr lang="zh-CN" altLang="en-US">
                <a:solidFill>
                  <a:srgbClr val="3378A6">
                    <a:lumMod val="75000"/>
                  </a:srgbClr>
                </a:solidFill>
                <a:latin typeface="Calibri"/>
                <a:ea typeface="微软雅黑"/>
              </a:rPr>
              <a:t>学术论文毕业答辩模板</a:t>
            </a:r>
            <a:endParaRPr lang="id-ID">
              <a:solidFill>
                <a:srgbClr val="3378A6">
                  <a:lumMod val="75000"/>
                </a:srgbClr>
              </a:solidFill>
              <a:latin typeface="Calibr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975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C9164D-AA7B-5D13-E263-57E5C92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063" y="3655967"/>
            <a:ext cx="3333625" cy="30947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3D1BC9-4D6C-4FA9-8CF4-AF0937F8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00" y="202116"/>
            <a:ext cx="3203402" cy="2277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0C995D-2E20-C95B-C1FD-90A025E00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000" y="143618"/>
            <a:ext cx="3260077" cy="2545718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526BE6C1-66EC-556F-5782-6554649E3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0" y="2832954"/>
            <a:ext cx="4010391" cy="39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0368562F-866A-1513-6C4D-074E1D2A9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9F66389E-91B2-6AB4-5B24-7FA6C50267F8}"/>
              </a:ext>
            </a:extLst>
          </p:cNvPr>
          <p:cNvSpPr/>
          <p:nvPr/>
        </p:nvSpPr>
        <p:spPr>
          <a:xfrm>
            <a:off x="5808000" y="1125000"/>
            <a:ext cx="936000" cy="431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3F070F7A-F0CA-1FF4-395F-AE452B62DECA}"/>
              </a:ext>
            </a:extLst>
          </p:cNvPr>
          <p:cNvSpPr/>
          <p:nvPr/>
        </p:nvSpPr>
        <p:spPr>
          <a:xfrm>
            <a:off x="8806038" y="2915333"/>
            <a:ext cx="432000" cy="648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AF98210-97E1-DDFE-DB42-2478233C517C}"/>
              </a:ext>
            </a:extLst>
          </p:cNvPr>
          <p:cNvSpPr/>
          <p:nvPr/>
        </p:nvSpPr>
        <p:spPr>
          <a:xfrm rot="10800000">
            <a:off x="5596681" y="4627367"/>
            <a:ext cx="1224000" cy="575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6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5A434B-3696-CA22-87E1-D2BEA6F22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9" y="189000"/>
            <a:ext cx="5524339" cy="302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44E2FF-717C-4E85-FF03-D91817B8A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00" y="3442500"/>
            <a:ext cx="5787402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sines">
      <a:dk1>
        <a:srgbClr val="A1A1A1"/>
      </a:dk1>
      <a:lt1>
        <a:sysClr val="window" lastClr="FFFFFF"/>
      </a:lt1>
      <a:dk2>
        <a:srgbClr val="1C9899"/>
      </a:dk2>
      <a:lt2>
        <a:srgbClr val="FFFFFF"/>
      </a:lt2>
      <a:accent1>
        <a:srgbClr val="3378A6"/>
      </a:accent1>
      <a:accent2>
        <a:srgbClr val="309CA8"/>
      </a:accent2>
      <a:accent3>
        <a:srgbClr val="517299"/>
      </a:accent3>
      <a:accent4>
        <a:srgbClr val="6BA7C6"/>
      </a:accent4>
      <a:accent5>
        <a:srgbClr val="C6C6C6"/>
      </a:accent5>
      <a:accent6>
        <a:srgbClr val="A1A1A1"/>
      </a:accent6>
      <a:hlink>
        <a:srgbClr val="F33B48"/>
      </a:hlink>
      <a:folHlink>
        <a:srgbClr val="FFC000"/>
      </a:folHlink>
    </a:clrScheme>
    <a:fontScheme name="Calibri &amp; 微软雅黑">
      <a:majorFont>
        <a:latin typeface="Calibri Light"/>
        <a:ea typeface="微软雅黑 Light"/>
        <a:cs typeface=""/>
      </a:majorFont>
      <a:minorFont>
        <a:latin typeface="Calibri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2475</Words>
  <Application>Microsoft Office PowerPoint</Application>
  <PresentationFormat>宽屏</PresentationFormat>
  <Paragraphs>219</Paragraphs>
  <Slides>28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FontAwesome</vt:lpstr>
      <vt:lpstr>Roboto Lt</vt:lpstr>
      <vt:lpstr>等线</vt:lpstr>
      <vt:lpstr>思源宋体 Light</vt:lpstr>
      <vt:lpstr>思源宋體 Light</vt:lpstr>
      <vt:lpstr>思源宋體 Medium</vt:lpstr>
      <vt:lpstr>Microsoft YaHei</vt:lpstr>
      <vt:lpstr>Microsoft YaHei</vt:lpstr>
      <vt:lpstr>微软雅黑 Light</vt:lpstr>
      <vt:lpstr>Arial</vt:lpstr>
      <vt:lpstr>Calibri</vt:lpstr>
      <vt:lpstr>Calibri Light</vt:lpstr>
      <vt:lpstr>Roboto</vt:lpstr>
      <vt:lpstr>Office Theme</vt:lpstr>
      <vt:lpstr>PowerPoint 演示文稿</vt:lpstr>
      <vt:lpstr>PowerPoint 演示文稿</vt:lpstr>
      <vt:lpstr>PowerPoint 演示文稿</vt:lpstr>
      <vt:lpstr>项目介绍 Introduction</vt:lpstr>
      <vt:lpstr>项目介绍 Introduction——项目进度</vt:lpstr>
      <vt:lpstr>项目介绍 Introduction——项目开发</vt:lpstr>
      <vt:lpstr>项目介绍 Introduction——人员分配</vt:lpstr>
      <vt:lpstr>PowerPoint 演示文稿</vt:lpstr>
      <vt:lpstr>PowerPoint 演示文稿</vt:lpstr>
      <vt:lpstr>PowerPoint 演示文稿</vt:lpstr>
      <vt:lpstr>SRS需求分析Requirements——HOW</vt:lpstr>
      <vt:lpstr>SRS需求分析Requirements——WHAT</vt:lpstr>
      <vt:lpstr>SRS需求分析Requirements——WHAT</vt:lpstr>
      <vt:lpstr>SRS需求分析Requirements——WHAT</vt:lpstr>
      <vt:lpstr>SRS需求分析Requirements</vt:lpstr>
      <vt:lpstr>SRS需求分析Requirements——非功能性需求</vt:lpstr>
      <vt:lpstr>PowerPoint 演示文稿</vt:lpstr>
      <vt:lpstr>SDS设计分析 Architectural Design </vt:lpstr>
      <vt:lpstr>SDS设计分析 Architectural Design </vt:lpstr>
      <vt:lpstr>SDS设计分析Architectural Design——API设计 </vt:lpstr>
      <vt:lpstr>SDS设计分析 Architectural Design </vt:lpstr>
      <vt:lpstr>SDS设计分析 Architectural Design </vt:lpstr>
      <vt:lpstr>SDS设计分析 Architectural Design </vt:lpstr>
      <vt:lpstr>SDS设计分析 Architectural Design </vt:lpstr>
      <vt:lpstr>SDS设计分析 Architectural Design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自然而然</dc:creator>
  <cp:lastModifiedBy>厚</cp:lastModifiedBy>
  <cp:revision>7</cp:revision>
  <dcterms:created xsi:type="dcterms:W3CDTF">2020-04-23T02:14:53Z</dcterms:created>
  <dcterms:modified xsi:type="dcterms:W3CDTF">2023-01-03T14:50:30Z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v1.0_mb_GKaTd6szRaf5PHgAcKd+1g==</vt:lpwstr>
  </property>
</Properties>
</file>